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58" r:id="rId4"/>
    <p:sldId id="259" r:id="rId5"/>
    <p:sldId id="261" r:id="rId6"/>
    <p:sldId id="262" r:id="rId7"/>
    <p:sldId id="266" r:id="rId8"/>
    <p:sldId id="280" r:id="rId9"/>
    <p:sldId id="281" r:id="rId10"/>
    <p:sldId id="267" r:id="rId11"/>
    <p:sldId id="277" r:id="rId12"/>
    <p:sldId id="271" r:id="rId13"/>
    <p:sldId id="282" r:id="rId14"/>
    <p:sldId id="279" r:id="rId15"/>
    <p:sldId id="283" r:id="rId16"/>
    <p:sldId id="276"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74" autoAdjust="0"/>
  </p:normalViewPr>
  <p:slideViewPr>
    <p:cSldViewPr snapToGrid="0">
      <p:cViewPr varScale="1">
        <p:scale>
          <a:sx n="68" d="100"/>
          <a:sy n="68" d="100"/>
        </p:scale>
        <p:origin x="7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DC1B721-4EE8-4FE4-8389-D2F99BB89136}" type="datetimeFigureOut">
              <a:rPr lang="tr-TR" smtClean="0"/>
              <a:t>24.07.2020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335DF218-0FD6-4BE4-B687-A88E1317E00E}" type="slidenum">
              <a:rPr lang="tr-TR" smtClean="0"/>
              <a:t>‹#›</a:t>
            </a:fld>
            <a:endParaRPr lang="tr-TR"/>
          </a:p>
        </p:txBody>
      </p:sp>
    </p:spTree>
    <p:extLst>
      <p:ext uri="{BB962C8B-B14F-4D97-AF65-F5344CB8AC3E}">
        <p14:creationId xmlns:p14="http://schemas.microsoft.com/office/powerpoint/2010/main" val="192683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C1B721-4EE8-4FE4-8389-D2F99BB89136}" type="datetimeFigureOut">
              <a:rPr lang="tr-TR" smtClean="0"/>
              <a:t>24.07.2020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35DF218-0FD6-4BE4-B687-A88E1317E00E}" type="slidenum">
              <a:rPr lang="tr-TR" smtClean="0"/>
              <a:t>‹#›</a:t>
            </a:fld>
            <a:endParaRPr lang="tr-TR"/>
          </a:p>
        </p:txBody>
      </p:sp>
    </p:spTree>
    <p:extLst>
      <p:ext uri="{BB962C8B-B14F-4D97-AF65-F5344CB8AC3E}">
        <p14:creationId xmlns:p14="http://schemas.microsoft.com/office/powerpoint/2010/main" val="4198122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C1B721-4EE8-4FE4-8389-D2F99BB89136}" type="datetimeFigureOut">
              <a:rPr lang="tr-TR" smtClean="0"/>
              <a:t>24.07.2020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35DF218-0FD6-4BE4-B687-A88E1317E00E}" type="slidenum">
              <a:rPr lang="tr-TR" smtClean="0"/>
              <a:t>‹#›</a:t>
            </a:fld>
            <a:endParaRPr lang="tr-TR"/>
          </a:p>
        </p:txBody>
      </p:sp>
    </p:spTree>
    <p:extLst>
      <p:ext uri="{BB962C8B-B14F-4D97-AF65-F5344CB8AC3E}">
        <p14:creationId xmlns:p14="http://schemas.microsoft.com/office/powerpoint/2010/main" val="534114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DC1B721-4EE8-4FE4-8389-D2F99BB89136}" type="datetimeFigureOut">
              <a:rPr lang="tr-TR" smtClean="0"/>
              <a:t>24.07.2020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35DF218-0FD6-4BE4-B687-A88E1317E00E}" type="slidenum">
              <a:rPr lang="tr-TR" smtClean="0"/>
              <a:t>‹#›</a:t>
            </a:fld>
            <a:endParaRPr lang="tr-TR"/>
          </a:p>
        </p:txBody>
      </p:sp>
    </p:spTree>
    <p:extLst>
      <p:ext uri="{BB962C8B-B14F-4D97-AF65-F5344CB8AC3E}">
        <p14:creationId xmlns:p14="http://schemas.microsoft.com/office/powerpoint/2010/main" val="1904687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tr-TR" smtClean="0"/>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1DC1B721-4EE8-4FE4-8389-D2F99BB89136}" type="datetimeFigureOut">
              <a:rPr lang="tr-TR" smtClean="0"/>
              <a:t>24.07.2020</a:t>
            </a:fld>
            <a:endParaRPr lang="tr-TR"/>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tr-T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35DF218-0FD6-4BE4-B687-A88E1317E00E}" type="slidenum">
              <a:rPr lang="tr-TR" smtClean="0"/>
              <a:t>‹#›</a:t>
            </a:fld>
            <a:endParaRPr lang="tr-TR"/>
          </a:p>
        </p:txBody>
      </p:sp>
    </p:spTree>
    <p:extLst>
      <p:ext uri="{BB962C8B-B14F-4D97-AF65-F5344CB8AC3E}">
        <p14:creationId xmlns:p14="http://schemas.microsoft.com/office/powerpoint/2010/main" val="69727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DC1B721-4EE8-4FE4-8389-D2F99BB89136}" type="datetimeFigureOut">
              <a:rPr lang="tr-TR" smtClean="0"/>
              <a:t>24.07.2020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35DF218-0FD6-4BE4-B687-A88E1317E00E}" type="slidenum">
              <a:rPr lang="tr-TR" smtClean="0"/>
              <a:t>‹#›</a:t>
            </a:fld>
            <a:endParaRPr lang="tr-TR"/>
          </a:p>
        </p:txBody>
      </p:sp>
    </p:spTree>
    <p:extLst>
      <p:ext uri="{BB962C8B-B14F-4D97-AF65-F5344CB8AC3E}">
        <p14:creationId xmlns:p14="http://schemas.microsoft.com/office/powerpoint/2010/main" val="712548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DC1B721-4EE8-4FE4-8389-D2F99BB89136}" type="datetimeFigureOut">
              <a:rPr lang="tr-TR" smtClean="0"/>
              <a:t>24.07.2020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35DF218-0FD6-4BE4-B687-A88E1317E00E}" type="slidenum">
              <a:rPr lang="tr-TR" smtClean="0"/>
              <a:t>‹#›</a:t>
            </a:fld>
            <a:endParaRPr lang="tr-TR"/>
          </a:p>
        </p:txBody>
      </p:sp>
    </p:spTree>
    <p:extLst>
      <p:ext uri="{BB962C8B-B14F-4D97-AF65-F5344CB8AC3E}">
        <p14:creationId xmlns:p14="http://schemas.microsoft.com/office/powerpoint/2010/main" val="2037604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DC1B721-4EE8-4FE4-8389-D2F99BB89136}" type="datetimeFigureOut">
              <a:rPr lang="tr-TR" smtClean="0"/>
              <a:t>24.07.2020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35DF218-0FD6-4BE4-B687-A88E1317E00E}" type="slidenum">
              <a:rPr lang="tr-TR" smtClean="0"/>
              <a:t>‹#›</a:t>
            </a:fld>
            <a:endParaRPr lang="tr-TR"/>
          </a:p>
        </p:txBody>
      </p:sp>
    </p:spTree>
    <p:extLst>
      <p:ext uri="{BB962C8B-B14F-4D97-AF65-F5344CB8AC3E}">
        <p14:creationId xmlns:p14="http://schemas.microsoft.com/office/powerpoint/2010/main" val="4207251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1B721-4EE8-4FE4-8389-D2F99BB89136}" type="datetimeFigureOut">
              <a:rPr lang="tr-TR" smtClean="0"/>
              <a:t>24.07.2020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35DF218-0FD6-4BE4-B687-A88E1317E00E}" type="slidenum">
              <a:rPr lang="tr-TR" smtClean="0"/>
              <a:t>‹#›</a:t>
            </a:fld>
            <a:endParaRPr lang="tr-TR"/>
          </a:p>
        </p:txBody>
      </p:sp>
    </p:spTree>
    <p:extLst>
      <p:ext uri="{BB962C8B-B14F-4D97-AF65-F5344CB8AC3E}">
        <p14:creationId xmlns:p14="http://schemas.microsoft.com/office/powerpoint/2010/main" val="215764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DC1B721-4EE8-4FE4-8389-D2F99BB89136}" type="datetimeFigureOut">
              <a:rPr lang="tr-TR" smtClean="0"/>
              <a:t>24.07.2020</a:t>
            </a:fld>
            <a:endParaRPr lang="tr-TR"/>
          </a:p>
        </p:txBody>
      </p:sp>
      <p:sp>
        <p:nvSpPr>
          <p:cNvPr id="6" name="Footer Placeholder 5"/>
          <p:cNvSpPr>
            <a:spLocks noGrp="1"/>
          </p:cNvSpPr>
          <p:nvPr>
            <p:ph type="ftr" sz="quarter" idx="11"/>
          </p:nvPr>
        </p:nvSpPr>
        <p:spPr/>
        <p:txBody>
          <a:bodyPr/>
          <a:lstStyle/>
          <a:p>
            <a:endParaRPr lang="tr-T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35DF218-0FD6-4BE4-B687-A88E1317E00E}" type="slidenum">
              <a:rPr lang="tr-TR" smtClean="0"/>
              <a:t>‹#›</a:t>
            </a:fld>
            <a:endParaRPr lang="tr-TR"/>
          </a:p>
        </p:txBody>
      </p:sp>
    </p:spTree>
    <p:extLst>
      <p:ext uri="{BB962C8B-B14F-4D97-AF65-F5344CB8AC3E}">
        <p14:creationId xmlns:p14="http://schemas.microsoft.com/office/powerpoint/2010/main" val="168840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1DC1B721-4EE8-4FE4-8389-D2F99BB89136}" type="datetimeFigureOut">
              <a:rPr lang="tr-TR" smtClean="0"/>
              <a:t>24.07.2020</a:t>
            </a:fld>
            <a:endParaRPr lang="tr-T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35DF218-0FD6-4BE4-B687-A88E1317E00E}" type="slidenum">
              <a:rPr lang="tr-TR" smtClean="0"/>
              <a:t>‹#›</a:t>
            </a:fld>
            <a:endParaRPr lang="tr-TR"/>
          </a:p>
        </p:txBody>
      </p:sp>
    </p:spTree>
    <p:extLst>
      <p:ext uri="{BB962C8B-B14F-4D97-AF65-F5344CB8AC3E}">
        <p14:creationId xmlns:p14="http://schemas.microsoft.com/office/powerpoint/2010/main" val="278141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1DC1B721-4EE8-4FE4-8389-D2F99BB89136}" type="datetimeFigureOut">
              <a:rPr lang="tr-TR" smtClean="0"/>
              <a:t>24.07.2020</a:t>
            </a:fld>
            <a:endParaRPr lang="tr-T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tr-T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35DF218-0FD6-4BE4-B687-A88E1317E00E}" type="slidenum">
              <a:rPr lang="tr-TR" smtClean="0"/>
              <a:t>‹#›</a:t>
            </a:fld>
            <a:endParaRPr lang="tr-TR"/>
          </a:p>
        </p:txBody>
      </p:sp>
    </p:spTree>
    <p:extLst>
      <p:ext uri="{BB962C8B-B14F-4D97-AF65-F5344CB8AC3E}">
        <p14:creationId xmlns:p14="http://schemas.microsoft.com/office/powerpoint/2010/main" val="78293389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p3"/><Relationship Id="rId1" Type="http://schemas.microsoft.com/office/2007/relationships/media" Target="../media/media6.mp3"/><Relationship Id="rId5" Type="http://schemas.openxmlformats.org/officeDocument/2006/relationships/image" Target="../media/image6.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p3"/><Relationship Id="rId1" Type="http://schemas.microsoft.com/office/2007/relationships/media" Target="../media/media7.mp3"/><Relationship Id="rId5" Type="http://schemas.openxmlformats.org/officeDocument/2006/relationships/image" Target="../media/image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p3"/><Relationship Id="rId1" Type="http://schemas.microsoft.com/office/2007/relationships/media" Target="../media/media8.mp3"/><Relationship Id="rId5" Type="http://schemas.openxmlformats.org/officeDocument/2006/relationships/image" Target="../media/image6.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hyperlink" Target="http://muglayob.mu.edu.tr/" TargetMode="Externa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6.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6.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1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272969" y="0"/>
            <a:ext cx="823031" cy="1335140"/>
          </a:xfrm>
          <a:prstGeom prst="rect">
            <a:avLst/>
          </a:prstGeom>
        </p:spPr>
      </p:pic>
      <p:sp>
        <p:nvSpPr>
          <p:cNvPr id="2" name="Unvan 1"/>
          <p:cNvSpPr>
            <a:spLocks noGrp="1"/>
          </p:cNvSpPr>
          <p:nvPr>
            <p:ph type="ctrTitle"/>
          </p:nvPr>
        </p:nvSpPr>
        <p:spPr>
          <a:xfrm>
            <a:off x="1051560" y="1432223"/>
            <a:ext cx="9966960" cy="2914694"/>
          </a:xfrm>
        </p:spPr>
        <p:txBody>
          <a:bodyPr/>
          <a:lstStyle/>
          <a:p>
            <a:r>
              <a:rPr lang="tr-TR" sz="6000" dirty="0" smtClean="0"/>
              <a:t>MUĞLA SITKI KOÇMAN ÜNİVERSİTESİ</a:t>
            </a:r>
            <a:endParaRPr lang="tr-TR" sz="6000" dirty="0"/>
          </a:p>
        </p:txBody>
      </p:sp>
      <p:sp>
        <p:nvSpPr>
          <p:cNvPr id="3" name="Alt Başlık 2"/>
          <p:cNvSpPr>
            <a:spLocks noGrp="1"/>
          </p:cNvSpPr>
          <p:nvPr>
            <p:ph type="subTitle" idx="1"/>
          </p:nvPr>
        </p:nvSpPr>
        <p:spPr>
          <a:xfrm>
            <a:off x="1051560" y="4174435"/>
            <a:ext cx="7891272" cy="2342984"/>
          </a:xfrm>
        </p:spPr>
        <p:txBody>
          <a:bodyPr>
            <a:noAutofit/>
          </a:bodyPr>
          <a:lstStyle/>
          <a:p>
            <a:r>
              <a:rPr lang="tr-TR" sz="6000" dirty="0" smtClean="0"/>
              <a:t>YÖNETİM VE ORGANİZASYON BÖLÜMÜ </a:t>
            </a:r>
            <a:endParaRPr lang="tr-TR" sz="6000" dirty="0"/>
          </a:p>
        </p:txBody>
      </p:sp>
    </p:spTree>
    <p:extLst>
      <p:ext uri="{BB962C8B-B14F-4D97-AF65-F5344CB8AC3E}">
        <p14:creationId xmlns:p14="http://schemas.microsoft.com/office/powerpoint/2010/main" val="3785303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850508"/>
          </a:xfrm>
        </p:spPr>
        <p:txBody>
          <a:bodyPr>
            <a:normAutofit/>
          </a:bodyPr>
          <a:lstStyle/>
          <a:p>
            <a:r>
              <a:rPr lang="tr-TR" sz="3000" dirty="0"/>
              <a:t>YÖNETİM VE ORGANİZASYON BÖLÜMÜ</a:t>
            </a:r>
          </a:p>
        </p:txBody>
      </p:sp>
      <p:sp>
        <p:nvSpPr>
          <p:cNvPr id="3" name="İçerik Yer Tutucusu 2"/>
          <p:cNvSpPr>
            <a:spLocks noGrp="1"/>
          </p:cNvSpPr>
          <p:nvPr>
            <p:ph idx="1"/>
          </p:nvPr>
        </p:nvSpPr>
        <p:spPr>
          <a:xfrm>
            <a:off x="1069848" y="2222694"/>
            <a:ext cx="10058400" cy="3949505"/>
          </a:xfrm>
        </p:spPr>
        <p:txBody>
          <a:bodyPr>
            <a:normAutofit/>
          </a:bodyPr>
          <a:lstStyle/>
          <a:p>
            <a:pPr marL="0" indent="0">
              <a:buNone/>
            </a:pPr>
            <a:r>
              <a:rPr lang="tr-TR" sz="2800" b="1" dirty="0" smtClean="0">
                <a:solidFill>
                  <a:schemeClr val="accent4"/>
                </a:solidFill>
              </a:rPr>
              <a:t>Staj </a:t>
            </a:r>
            <a:r>
              <a:rPr lang="tr-TR" sz="2800" b="1" dirty="0" smtClean="0">
                <a:solidFill>
                  <a:schemeClr val="accent4"/>
                </a:solidFill>
              </a:rPr>
              <a:t>Olanakları:</a:t>
            </a:r>
            <a:endParaRPr lang="tr-TR" sz="2800" b="1" dirty="0" smtClean="0">
              <a:solidFill>
                <a:schemeClr val="accent4"/>
              </a:solidFill>
            </a:endParaRPr>
          </a:p>
          <a:p>
            <a:pPr algn="just">
              <a:buFontTx/>
              <a:buChar char="-"/>
            </a:pPr>
            <a:r>
              <a:rPr lang="tr-TR" sz="2500" dirty="0" smtClean="0"/>
              <a:t>Öğrencilerimizin </a:t>
            </a:r>
            <a:r>
              <a:rPr lang="tr-TR" sz="2500" dirty="0" smtClean="0"/>
              <a:t>birinci sınıf bahar döneminde alması gereken zorunlu meslek  staj dersi vardır. Öğrencilerimiz bu ders kapsamında belediyelerde 30 iş günü staj yapmaktadır. Meslek stajı dersi 8 AKTS değerinde bir derstir</a:t>
            </a:r>
            <a:r>
              <a:rPr lang="tr-TR" sz="2500" dirty="0" smtClean="0"/>
              <a:t>.</a:t>
            </a:r>
          </a:p>
          <a:p>
            <a:pPr algn="just">
              <a:buFontTx/>
              <a:buChar char="-"/>
            </a:pPr>
            <a:r>
              <a:rPr lang="tr-TR" sz="2500" dirty="0" smtClean="0"/>
              <a:t>Öğrencilerimizin mezun olabilmeleri için stajını başarıyla tamamlaması gerekmektedir. Staj dosyası ya da savunması yeterli görülmeyen öğrenci stajını tekrarlamak zorunda kalır. </a:t>
            </a:r>
            <a:endParaRPr lang="tr-TR" sz="2500" dirty="0" smtClean="0"/>
          </a:p>
          <a:p>
            <a:pPr marL="0" indent="0">
              <a:buNone/>
            </a:pPr>
            <a:endParaRPr lang="tr-TR" sz="2500" dirty="0"/>
          </a:p>
        </p:txBody>
      </p:sp>
      <p:pic>
        <p:nvPicPr>
          <p:cNvPr id="4" name="Resim 3"/>
          <p:cNvPicPr>
            <a:picLocks noChangeAspect="1"/>
          </p:cNvPicPr>
          <p:nvPr/>
        </p:nvPicPr>
        <p:blipFill>
          <a:blip r:embed="rId4"/>
          <a:stretch>
            <a:fillRect/>
          </a:stretch>
        </p:blipFill>
        <p:spPr>
          <a:xfrm>
            <a:off x="0" y="0"/>
            <a:ext cx="823031" cy="1335140"/>
          </a:xfrm>
          <a:prstGeom prst="rect">
            <a:avLst/>
          </a:prstGeom>
        </p:spPr>
      </p:pic>
      <p:pic>
        <p:nvPicPr>
          <p:cNvPr id="5" name="5. yere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3031" y="5562600"/>
            <a:ext cx="609600" cy="609600"/>
          </a:xfrm>
          <a:prstGeom prst="rect">
            <a:avLst/>
          </a:prstGeom>
        </p:spPr>
      </p:pic>
    </p:spTree>
    <p:extLst>
      <p:ext uri="{BB962C8B-B14F-4D97-AF65-F5344CB8AC3E}">
        <p14:creationId xmlns:p14="http://schemas.microsoft.com/office/powerpoint/2010/main" val="16791645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8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1242654"/>
          </a:xfrm>
        </p:spPr>
        <p:txBody>
          <a:bodyPr>
            <a:normAutofit fontScale="90000"/>
          </a:bodyPr>
          <a:lstStyle/>
          <a:p>
            <a:r>
              <a:rPr lang="tr-TR" sz="3000" dirty="0"/>
              <a:t>YÖNETİM VE ORGANİZASYON </a:t>
            </a:r>
            <a:r>
              <a:rPr lang="tr-TR" sz="3000" dirty="0" smtClean="0"/>
              <a:t>BÖLÜMÜ</a:t>
            </a:r>
            <a:br>
              <a:rPr lang="tr-TR" sz="3000" dirty="0" smtClean="0"/>
            </a:br>
            <a:r>
              <a:rPr lang="tr-TR" sz="3000" dirty="0" smtClean="0"/>
              <a:t/>
            </a:r>
            <a:br>
              <a:rPr lang="tr-TR" sz="3000" dirty="0" smtClean="0"/>
            </a:br>
            <a:r>
              <a:rPr lang="tr-TR" sz="2800" dirty="0" smtClean="0">
                <a:solidFill>
                  <a:schemeClr val="accent4"/>
                </a:solidFill>
                <a:latin typeface="+mn-lt"/>
              </a:rPr>
              <a:t>Akademik Kadro:</a:t>
            </a:r>
            <a:endParaRPr lang="tr-TR" sz="2800" dirty="0">
              <a:solidFill>
                <a:schemeClr val="accent4"/>
              </a:solidFill>
              <a:latin typeface="+mn-lt"/>
            </a:endParaRPr>
          </a:p>
        </p:txBody>
      </p:sp>
      <p:pic>
        <p:nvPicPr>
          <p:cNvPr id="4" name="Picture 4" descr="Öğr.Gör.Dr. NİHAL TATAROĞL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4480" y="1727286"/>
            <a:ext cx="2048106" cy="24730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Öğretim Görevlisi HÜSEYİN KU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5283" y="1727286"/>
            <a:ext cx="1905450" cy="24093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Öğretim Görevlisi EYLÜL ÇELİ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120" y="2549289"/>
            <a:ext cx="2082557" cy="25146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Öğretim Görevlisi NEDRET ERBO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8529" y="2618949"/>
            <a:ext cx="2129719" cy="2571637"/>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6275283" y="4417646"/>
            <a:ext cx="2109062" cy="646331"/>
          </a:xfrm>
          <a:prstGeom prst="rect">
            <a:avLst/>
          </a:prstGeom>
          <a:noFill/>
        </p:spPr>
        <p:txBody>
          <a:bodyPr wrap="square" rtlCol="0">
            <a:spAutoFit/>
          </a:bodyPr>
          <a:lstStyle/>
          <a:p>
            <a:r>
              <a:rPr lang="tr-TR" b="1" dirty="0" err="1" smtClean="0"/>
              <a:t>Öğr</a:t>
            </a:r>
            <a:r>
              <a:rPr lang="tr-TR" b="1" dirty="0" smtClean="0"/>
              <a:t>. Gör. Hüseyin KURT</a:t>
            </a:r>
            <a:endParaRPr lang="tr-TR" b="1" dirty="0"/>
          </a:p>
        </p:txBody>
      </p:sp>
      <p:sp>
        <p:nvSpPr>
          <p:cNvPr id="8" name="Metin kutusu 7"/>
          <p:cNvSpPr txBox="1"/>
          <p:nvPr/>
        </p:nvSpPr>
        <p:spPr>
          <a:xfrm>
            <a:off x="3149298" y="4417646"/>
            <a:ext cx="2463330" cy="646331"/>
          </a:xfrm>
          <a:prstGeom prst="rect">
            <a:avLst/>
          </a:prstGeom>
          <a:noFill/>
        </p:spPr>
        <p:txBody>
          <a:bodyPr wrap="square" rtlCol="0">
            <a:spAutoFit/>
          </a:bodyPr>
          <a:lstStyle/>
          <a:p>
            <a:r>
              <a:rPr lang="tr-TR" b="1" dirty="0" err="1" smtClean="0"/>
              <a:t>Öğr</a:t>
            </a:r>
            <a:r>
              <a:rPr lang="tr-TR" b="1" dirty="0" smtClean="0"/>
              <a:t>. Gör. Dr. Nihal TATAROĞLU</a:t>
            </a:r>
            <a:endParaRPr lang="tr-TR" b="1" dirty="0"/>
          </a:p>
        </p:txBody>
      </p:sp>
      <p:sp>
        <p:nvSpPr>
          <p:cNvPr id="10" name="Metin kutusu 9"/>
          <p:cNvSpPr txBox="1"/>
          <p:nvPr/>
        </p:nvSpPr>
        <p:spPr>
          <a:xfrm>
            <a:off x="462344" y="5334624"/>
            <a:ext cx="2811988" cy="369332"/>
          </a:xfrm>
          <a:prstGeom prst="rect">
            <a:avLst/>
          </a:prstGeom>
          <a:noFill/>
        </p:spPr>
        <p:txBody>
          <a:bodyPr wrap="none" rtlCol="0">
            <a:spAutoFit/>
          </a:bodyPr>
          <a:lstStyle/>
          <a:p>
            <a:r>
              <a:rPr lang="tr-TR" b="1" dirty="0" err="1" smtClean="0"/>
              <a:t>Öğr</a:t>
            </a:r>
            <a:r>
              <a:rPr lang="tr-TR" b="1" dirty="0" smtClean="0"/>
              <a:t>. Gör. Eylül ÇELİK</a:t>
            </a:r>
            <a:endParaRPr lang="tr-TR" b="1" dirty="0"/>
          </a:p>
        </p:txBody>
      </p:sp>
      <p:sp>
        <p:nvSpPr>
          <p:cNvPr id="11" name="Metin kutusu 10"/>
          <p:cNvSpPr txBox="1"/>
          <p:nvPr/>
        </p:nvSpPr>
        <p:spPr>
          <a:xfrm>
            <a:off x="8583655" y="5509298"/>
            <a:ext cx="3089307" cy="369332"/>
          </a:xfrm>
          <a:prstGeom prst="rect">
            <a:avLst/>
          </a:prstGeom>
          <a:noFill/>
        </p:spPr>
        <p:txBody>
          <a:bodyPr wrap="none" rtlCol="0">
            <a:spAutoFit/>
          </a:bodyPr>
          <a:lstStyle/>
          <a:p>
            <a:r>
              <a:rPr lang="tr-TR" b="1" dirty="0" err="1" smtClean="0"/>
              <a:t>Öğr</a:t>
            </a:r>
            <a:r>
              <a:rPr lang="tr-TR" b="1" dirty="0" smtClean="0"/>
              <a:t>. Gör. Nedret ERBOY</a:t>
            </a:r>
            <a:endParaRPr lang="tr-TR" b="1" dirty="0"/>
          </a:p>
        </p:txBody>
      </p:sp>
      <p:pic>
        <p:nvPicPr>
          <p:cNvPr id="12" name="Resim 11"/>
          <p:cNvPicPr>
            <a:picLocks noChangeAspect="1"/>
          </p:cNvPicPr>
          <p:nvPr/>
        </p:nvPicPr>
        <p:blipFill>
          <a:blip r:embed="rId6"/>
          <a:stretch>
            <a:fillRect/>
          </a:stretch>
        </p:blipFill>
        <p:spPr>
          <a:xfrm>
            <a:off x="50828" y="0"/>
            <a:ext cx="823031" cy="1335140"/>
          </a:xfrm>
          <a:prstGeom prst="rect">
            <a:avLst/>
          </a:prstGeom>
        </p:spPr>
      </p:pic>
    </p:spTree>
    <p:extLst>
      <p:ext uri="{BB962C8B-B14F-4D97-AF65-F5344CB8AC3E}">
        <p14:creationId xmlns:p14="http://schemas.microsoft.com/office/powerpoint/2010/main" val="3565763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850508"/>
          </a:xfrm>
        </p:spPr>
        <p:txBody>
          <a:bodyPr>
            <a:normAutofit/>
          </a:bodyPr>
          <a:lstStyle/>
          <a:p>
            <a:r>
              <a:rPr lang="tr-TR" sz="3000" dirty="0"/>
              <a:t>YÖNETİM VE ORGANİZASYON BÖLÜMÜ</a:t>
            </a:r>
          </a:p>
        </p:txBody>
      </p:sp>
      <p:sp>
        <p:nvSpPr>
          <p:cNvPr id="3" name="İçerik Yer Tutucusu 2"/>
          <p:cNvSpPr>
            <a:spLocks noGrp="1"/>
          </p:cNvSpPr>
          <p:nvPr>
            <p:ph idx="1"/>
          </p:nvPr>
        </p:nvSpPr>
        <p:spPr>
          <a:xfrm>
            <a:off x="1069848" y="1335140"/>
            <a:ext cx="10058400" cy="5213596"/>
          </a:xfrm>
        </p:spPr>
        <p:txBody>
          <a:bodyPr>
            <a:noAutofit/>
          </a:bodyPr>
          <a:lstStyle/>
          <a:p>
            <a:pPr marL="0" indent="0">
              <a:buNone/>
            </a:pPr>
            <a:r>
              <a:rPr lang="tr-TR" sz="2500" b="1" dirty="0" smtClean="0">
                <a:solidFill>
                  <a:schemeClr val="accent4"/>
                </a:solidFill>
              </a:rPr>
              <a:t>Yönetim ve Organizasyon Topluluğu:  </a:t>
            </a:r>
          </a:p>
          <a:p>
            <a:pPr marL="0" indent="0">
              <a:buNone/>
            </a:pPr>
            <a:r>
              <a:rPr lang="tr-TR" sz="2500" b="1" dirty="0" smtClean="0"/>
              <a:t>Yerel </a:t>
            </a:r>
            <a:r>
              <a:rPr lang="tr-TR" sz="2500" b="1" dirty="0" smtClean="0"/>
              <a:t>yönetimler programı öncülüğünde kurulmuş bir öğrenci </a:t>
            </a:r>
            <a:r>
              <a:rPr lang="tr-TR" sz="2500" b="1" dirty="0" smtClean="0"/>
              <a:t>topluluğudur.</a:t>
            </a:r>
          </a:p>
          <a:p>
            <a:pPr>
              <a:buFontTx/>
              <a:buChar char="-"/>
            </a:pPr>
            <a:r>
              <a:rPr lang="tr-TR" sz="2500" b="1" dirty="0" smtClean="0"/>
              <a:t>Topluluğun </a:t>
            </a:r>
            <a:r>
              <a:rPr lang="tr-TR" sz="2500" b="1" dirty="0"/>
              <a:t>Amacı: </a:t>
            </a:r>
            <a:r>
              <a:rPr lang="tr-TR" sz="2500" dirty="0"/>
              <a:t>Yönetim ve Organizasyon Topluluğu</a:t>
            </a:r>
            <a:r>
              <a:rPr lang="tr-TR" sz="2500" b="1" dirty="0"/>
              <a:t> </a:t>
            </a:r>
            <a:r>
              <a:rPr lang="tr-TR" sz="2500" dirty="0"/>
              <a:t>Meslek Yüksekokulu öğrencilerinin ortak ilgi ve fikirleri etrafında kendilerini özgür bir şekilde ifade edecekleri bir alan yaratmak,  mesleki ve düşünsel faaliyetleri için bir çatı oluşturmak amacıyla 2017 yılında kurulmuştur. Öğrencilerin kendilerini geliştirebilmeleri için akademik etkinlikler düzenlemek, sosyalleşmelerini sağlama noktasında sosyal aktiviteler düzenlemek ve toplumsal sorunlara ilişkin farkındalıklarını ve çözüm üretebilme kapasitelerini arttırma amacıyla sosyal sorumluluk projeleri geliştirmeyi amaçlamaktadır.  </a:t>
            </a:r>
          </a:p>
          <a:p>
            <a:endParaRPr lang="tr-TR" sz="2500" dirty="0"/>
          </a:p>
        </p:txBody>
      </p:sp>
      <p:pic>
        <p:nvPicPr>
          <p:cNvPr id="4" name="Resim 3"/>
          <p:cNvPicPr>
            <a:picLocks noChangeAspect="1"/>
          </p:cNvPicPr>
          <p:nvPr/>
        </p:nvPicPr>
        <p:blipFill>
          <a:blip r:embed="rId4"/>
          <a:stretch>
            <a:fillRect/>
          </a:stretch>
        </p:blipFill>
        <p:spPr>
          <a:xfrm>
            <a:off x="0" y="0"/>
            <a:ext cx="823031" cy="1335140"/>
          </a:xfrm>
          <a:prstGeom prst="rect">
            <a:avLst/>
          </a:prstGeom>
        </p:spPr>
      </p:pic>
      <p:pic>
        <p:nvPicPr>
          <p:cNvPr id="5" name="6. yere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8231" y="5939136"/>
            <a:ext cx="609600" cy="609600"/>
          </a:xfrm>
          <a:prstGeom prst="rect">
            <a:avLst/>
          </a:prstGeom>
        </p:spPr>
      </p:pic>
    </p:spTree>
    <p:extLst>
      <p:ext uri="{BB962C8B-B14F-4D97-AF65-F5344CB8AC3E}">
        <p14:creationId xmlns:p14="http://schemas.microsoft.com/office/powerpoint/2010/main" val="3752802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06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850508"/>
          </a:xfrm>
        </p:spPr>
        <p:txBody>
          <a:bodyPr>
            <a:normAutofit/>
          </a:bodyPr>
          <a:lstStyle/>
          <a:p>
            <a:r>
              <a:rPr lang="tr-TR" sz="3000" dirty="0"/>
              <a:t>YÖNETİM VE ORGANİZASYON BÖLÜMÜ</a:t>
            </a: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15436" y="2230874"/>
            <a:ext cx="2980201" cy="4308555"/>
          </a:xfrm>
        </p:spPr>
      </p:pic>
      <p:pic>
        <p:nvPicPr>
          <p:cNvPr id="4" name="Resim 3"/>
          <p:cNvPicPr>
            <a:picLocks noChangeAspect="1"/>
          </p:cNvPicPr>
          <p:nvPr/>
        </p:nvPicPr>
        <p:blipFill>
          <a:blip r:embed="rId3"/>
          <a:stretch>
            <a:fillRect/>
          </a:stretch>
        </p:blipFill>
        <p:spPr>
          <a:xfrm>
            <a:off x="0" y="0"/>
            <a:ext cx="823031" cy="1335140"/>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6846" y="1787095"/>
            <a:ext cx="3470630" cy="4908712"/>
          </a:xfrm>
          <a:prstGeom prst="rect">
            <a:avLst/>
          </a:prstGeom>
        </p:spPr>
      </p:pic>
      <p:sp>
        <p:nvSpPr>
          <p:cNvPr id="7" name="Metin kutusu 6"/>
          <p:cNvSpPr txBox="1"/>
          <p:nvPr/>
        </p:nvSpPr>
        <p:spPr>
          <a:xfrm>
            <a:off x="1188525" y="1194463"/>
            <a:ext cx="9601395" cy="954107"/>
          </a:xfrm>
          <a:prstGeom prst="rect">
            <a:avLst/>
          </a:prstGeom>
          <a:noFill/>
        </p:spPr>
        <p:txBody>
          <a:bodyPr wrap="square" rtlCol="0">
            <a:spAutoFit/>
          </a:bodyPr>
          <a:lstStyle/>
          <a:p>
            <a:r>
              <a:rPr lang="tr-TR" sz="2800" b="1" dirty="0" smtClean="0">
                <a:solidFill>
                  <a:schemeClr val="accent4"/>
                </a:solidFill>
              </a:rPr>
              <a:t>Yönetim ve Organizasyon Topluluğu Etkinliklerinden:</a:t>
            </a:r>
            <a:endParaRPr lang="tr-TR" sz="2800" b="1" dirty="0">
              <a:solidFill>
                <a:schemeClr val="accent4"/>
              </a:solidFill>
            </a:endParaRPr>
          </a:p>
        </p:txBody>
      </p:sp>
    </p:spTree>
    <p:extLst>
      <p:ext uri="{BB962C8B-B14F-4D97-AF65-F5344CB8AC3E}">
        <p14:creationId xmlns:p14="http://schemas.microsoft.com/office/powerpoint/2010/main" val="2013144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850508"/>
          </a:xfrm>
        </p:spPr>
        <p:txBody>
          <a:bodyPr>
            <a:normAutofit/>
          </a:bodyPr>
          <a:lstStyle/>
          <a:p>
            <a:r>
              <a:rPr lang="tr-TR" sz="3000" dirty="0"/>
              <a:t>YÖNETİM VE ORGANİZASYON BÖLÜMÜ</a:t>
            </a:r>
          </a:p>
        </p:txBody>
      </p:sp>
      <p:sp>
        <p:nvSpPr>
          <p:cNvPr id="3" name="İçerik Yer Tutucusu 2"/>
          <p:cNvSpPr>
            <a:spLocks noGrp="1"/>
          </p:cNvSpPr>
          <p:nvPr>
            <p:ph idx="1"/>
          </p:nvPr>
        </p:nvSpPr>
        <p:spPr>
          <a:xfrm>
            <a:off x="964917" y="1335140"/>
            <a:ext cx="10058400" cy="5027560"/>
          </a:xfrm>
        </p:spPr>
        <p:txBody>
          <a:bodyPr>
            <a:noAutofit/>
          </a:bodyPr>
          <a:lstStyle/>
          <a:p>
            <a:pPr marL="0" indent="0" algn="just">
              <a:buNone/>
            </a:pPr>
            <a:r>
              <a:rPr lang="tr-TR" sz="2500" b="1" dirty="0">
                <a:solidFill>
                  <a:schemeClr val="accent4"/>
                </a:solidFill>
              </a:rPr>
              <a:t>Yönetim ve Organizasyon Topluluğu: </a:t>
            </a:r>
            <a:endParaRPr lang="tr-TR" sz="2500" b="1" dirty="0" smtClean="0">
              <a:solidFill>
                <a:schemeClr val="accent4"/>
              </a:solidFill>
            </a:endParaRPr>
          </a:p>
          <a:p>
            <a:pPr marL="0" indent="0" algn="just">
              <a:buNone/>
            </a:pPr>
            <a:r>
              <a:rPr lang="tr-TR" sz="2500" dirty="0" smtClean="0"/>
              <a:t>Bu </a:t>
            </a:r>
            <a:r>
              <a:rPr lang="tr-TR" sz="2500" dirty="0"/>
              <a:t>kapsamda topluluğumuz üç farklı alanda etkinlikler </a:t>
            </a:r>
            <a:r>
              <a:rPr lang="tr-TR" sz="2500" dirty="0" smtClean="0"/>
              <a:t>düzenlemektedir.</a:t>
            </a:r>
          </a:p>
          <a:p>
            <a:pPr marL="0" indent="0" algn="just">
              <a:buNone/>
            </a:pPr>
            <a:r>
              <a:rPr lang="tr-TR" sz="2500" dirty="0" smtClean="0"/>
              <a:t>1</a:t>
            </a:r>
            <a:r>
              <a:rPr lang="tr-TR" sz="2500" dirty="0"/>
              <a:t>. Sosyal Sorumluluk Projeleri: çevre bilincini ve duyarlılığını arttırmaya yönelik projeler, huzurevi ziyaretleri, hayvanlara yönelik projeler, dezavantajlı toplumsal kesimlere yönelik farkındalık ve destek projeleri…</a:t>
            </a:r>
          </a:p>
          <a:p>
            <a:pPr marL="0" indent="0" algn="just">
              <a:buNone/>
            </a:pPr>
            <a:r>
              <a:rPr lang="tr-TR" sz="2500" dirty="0" smtClean="0"/>
              <a:t>2</a:t>
            </a:r>
            <a:r>
              <a:rPr lang="tr-TR" sz="2500" dirty="0"/>
              <a:t>. Akademik ve Eğitim Projeleri: söyleşiler, seminer, panel </a:t>
            </a:r>
            <a:r>
              <a:rPr lang="tr-TR" sz="2500" dirty="0" err="1"/>
              <a:t>vb</a:t>
            </a:r>
            <a:r>
              <a:rPr lang="tr-TR" sz="2500" dirty="0"/>
              <a:t>, kariyer günleri, DGS-KPSS bilgilendirme toplantıları, teknik geziler…</a:t>
            </a:r>
          </a:p>
          <a:p>
            <a:pPr marL="0" indent="0" algn="just">
              <a:buNone/>
            </a:pPr>
            <a:r>
              <a:rPr lang="tr-TR" sz="2500" dirty="0"/>
              <a:t>3. Eğlence-Gezi Etkinlikleri: tarihi, kültürel geziler, kamp, tekne turu, dalış, doğa yürüyüşü vb.</a:t>
            </a:r>
          </a:p>
          <a:p>
            <a:endParaRPr lang="tr-TR" sz="2500" dirty="0"/>
          </a:p>
          <a:p>
            <a:pPr algn="just"/>
            <a:endParaRPr lang="tr-TR" sz="2500" dirty="0"/>
          </a:p>
        </p:txBody>
      </p:sp>
      <p:pic>
        <p:nvPicPr>
          <p:cNvPr id="4" name="Resim 3"/>
          <p:cNvPicPr>
            <a:picLocks noChangeAspect="1"/>
          </p:cNvPicPr>
          <p:nvPr/>
        </p:nvPicPr>
        <p:blipFill>
          <a:blip r:embed="rId4"/>
          <a:stretch>
            <a:fillRect/>
          </a:stretch>
        </p:blipFill>
        <p:spPr>
          <a:xfrm>
            <a:off x="0" y="0"/>
            <a:ext cx="823031" cy="1335140"/>
          </a:xfrm>
          <a:prstGeom prst="rect">
            <a:avLst/>
          </a:prstGeom>
        </p:spPr>
      </p:pic>
      <p:pic>
        <p:nvPicPr>
          <p:cNvPr id="5" name="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3431" y="5753100"/>
            <a:ext cx="609600" cy="609600"/>
          </a:xfrm>
          <a:prstGeom prst="rect">
            <a:avLst/>
          </a:prstGeom>
        </p:spPr>
      </p:pic>
    </p:spTree>
    <p:extLst>
      <p:ext uri="{BB962C8B-B14F-4D97-AF65-F5344CB8AC3E}">
        <p14:creationId xmlns:p14="http://schemas.microsoft.com/office/powerpoint/2010/main" val="17736242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51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850508"/>
          </a:xfrm>
        </p:spPr>
        <p:txBody>
          <a:bodyPr>
            <a:normAutofit/>
          </a:bodyPr>
          <a:lstStyle/>
          <a:p>
            <a:r>
              <a:rPr lang="tr-TR" sz="3000" dirty="0"/>
              <a:t>YÖNETİM VE ORGANİZASYON BÖLÜMÜ</a:t>
            </a:r>
          </a:p>
        </p:txBody>
      </p:sp>
      <p:sp>
        <p:nvSpPr>
          <p:cNvPr id="3" name="İçerik Yer Tutucusu 2"/>
          <p:cNvSpPr>
            <a:spLocks noGrp="1"/>
          </p:cNvSpPr>
          <p:nvPr>
            <p:ph idx="1"/>
          </p:nvPr>
        </p:nvSpPr>
        <p:spPr>
          <a:xfrm>
            <a:off x="1069848" y="1463040"/>
            <a:ext cx="10058400" cy="4709160"/>
          </a:xfrm>
        </p:spPr>
        <p:txBody>
          <a:bodyPr>
            <a:normAutofit/>
          </a:bodyPr>
          <a:lstStyle/>
          <a:p>
            <a:pPr marL="0" indent="0">
              <a:buNone/>
            </a:pPr>
            <a:r>
              <a:rPr lang="tr-TR" sz="2800" b="1" dirty="0">
                <a:solidFill>
                  <a:schemeClr val="accent4"/>
                </a:solidFill>
              </a:rPr>
              <a:t>Yönetim ve Organizasyon </a:t>
            </a:r>
            <a:r>
              <a:rPr lang="tr-TR" sz="2800" b="1" dirty="0" smtClean="0">
                <a:solidFill>
                  <a:schemeClr val="accent4"/>
                </a:solidFill>
              </a:rPr>
              <a:t>Topluluğu</a:t>
            </a:r>
            <a:r>
              <a:rPr lang="tr-TR" sz="2800" b="1" dirty="0">
                <a:solidFill>
                  <a:schemeClr val="accent4"/>
                </a:solidFill>
              </a:rPr>
              <a:t> </a:t>
            </a:r>
            <a:r>
              <a:rPr lang="tr-TR" sz="2800" b="1" dirty="0" smtClean="0">
                <a:solidFill>
                  <a:schemeClr val="accent4"/>
                </a:solidFill>
              </a:rPr>
              <a:t>Etkinliklerinden:</a:t>
            </a:r>
            <a:endParaRPr lang="tr-TR" sz="2800" b="1" dirty="0">
              <a:solidFill>
                <a:schemeClr val="accent4"/>
              </a:solidFill>
            </a:endParaRPr>
          </a:p>
        </p:txBody>
      </p:sp>
      <p:pic>
        <p:nvPicPr>
          <p:cNvPr id="4" name="Resim 3"/>
          <p:cNvPicPr>
            <a:picLocks noChangeAspect="1"/>
          </p:cNvPicPr>
          <p:nvPr/>
        </p:nvPicPr>
        <p:blipFill>
          <a:blip r:embed="rId2"/>
          <a:stretch>
            <a:fillRect/>
          </a:stretch>
        </p:blipFill>
        <p:spPr>
          <a:xfrm>
            <a:off x="0" y="0"/>
            <a:ext cx="823031" cy="133514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848" y="2520781"/>
            <a:ext cx="4868559" cy="3651419"/>
          </a:xfrm>
          <a:prstGeom prst="rect">
            <a:avLst/>
          </a:prstGeom>
          <a:scene3d>
            <a:camera prst="orthographicFront"/>
            <a:lightRig rig="threePt" dir="t"/>
          </a:scene3d>
          <a:sp3d contourW="127000"/>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9048" y="2257437"/>
            <a:ext cx="5557574" cy="4178105"/>
          </a:xfrm>
          <a:prstGeom prst="rect">
            <a:avLst/>
          </a:prstGeom>
          <a:scene3d>
            <a:camera prst="orthographicFront"/>
            <a:lightRig rig="threePt" dir="t"/>
          </a:scene3d>
          <a:sp3d contourW="127000"/>
        </p:spPr>
      </p:pic>
    </p:spTree>
    <p:extLst>
      <p:ext uri="{BB962C8B-B14F-4D97-AF65-F5344CB8AC3E}">
        <p14:creationId xmlns:p14="http://schemas.microsoft.com/office/powerpoint/2010/main" val="3433341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ynı Yanın Köşesi Yuvarlatılmış Dikdörtgen 12"/>
          <p:cNvSpPr/>
          <p:nvPr/>
        </p:nvSpPr>
        <p:spPr>
          <a:xfrm>
            <a:off x="2509317" y="2827710"/>
            <a:ext cx="6978254" cy="914400"/>
          </a:xfrm>
          <a:prstGeom prst="round2Same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tr-TR" sz="2800" dirty="0">
                <a:hlinkClick r:id="rId2"/>
              </a:rPr>
              <a:t>http://</a:t>
            </a:r>
            <a:r>
              <a:rPr lang="tr-TR" sz="2800" u="sng" dirty="0" smtClean="0">
                <a:solidFill>
                  <a:schemeClr val="tx1"/>
                </a:solidFill>
                <a:hlinkClick r:id="rId2"/>
              </a:rPr>
              <a:t>muglayob.mu.edu.tr</a:t>
            </a:r>
            <a:r>
              <a:rPr lang="tr-TR" sz="2800" dirty="0" smtClean="0">
                <a:hlinkClick r:id="rId2"/>
              </a:rPr>
              <a:t>/</a:t>
            </a:r>
            <a:endParaRPr lang="tr-TR" dirty="0"/>
          </a:p>
        </p:txBody>
      </p:sp>
      <p:sp>
        <p:nvSpPr>
          <p:cNvPr id="4" name="Aynı Yanın Köşesi Yuvarlatılmış Dikdörtgen 3"/>
          <p:cNvSpPr/>
          <p:nvPr/>
        </p:nvSpPr>
        <p:spPr>
          <a:xfrm>
            <a:off x="4533333" y="1624602"/>
            <a:ext cx="4663401" cy="987783"/>
          </a:xfrm>
          <a:prstGeom prst="round2Same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tr-TR" b="1" dirty="0" smtClean="0">
                <a:solidFill>
                  <a:schemeClr val="tx1"/>
                </a:solidFill>
              </a:rPr>
              <a:t>Topluluk </a:t>
            </a:r>
            <a:r>
              <a:rPr lang="tr-TR" b="1" dirty="0" err="1" smtClean="0">
                <a:solidFill>
                  <a:schemeClr val="tx1"/>
                </a:solidFill>
              </a:rPr>
              <a:t>instagram</a:t>
            </a:r>
            <a:r>
              <a:rPr lang="tr-TR" b="1" dirty="0" smtClean="0">
                <a:solidFill>
                  <a:schemeClr val="tx1"/>
                </a:solidFill>
              </a:rPr>
              <a:t> hesabı</a:t>
            </a:r>
            <a:r>
              <a:rPr lang="tr-TR" b="1" dirty="0">
                <a:solidFill>
                  <a:schemeClr val="tx1"/>
                </a:solidFill>
              </a:rPr>
              <a:t>: @</a:t>
            </a:r>
            <a:r>
              <a:rPr lang="tr-TR" b="1" dirty="0" err="1">
                <a:solidFill>
                  <a:schemeClr val="tx1"/>
                </a:solidFill>
              </a:rPr>
              <a:t>yonetimorganizasyon</a:t>
            </a:r>
            <a:endParaRPr lang="tr-TR" dirty="0"/>
          </a:p>
          <a:p>
            <a:pPr algn="ctr"/>
            <a:endParaRPr lang="tr-TR" dirty="0"/>
          </a:p>
        </p:txBody>
      </p:sp>
      <p:sp>
        <p:nvSpPr>
          <p:cNvPr id="16" name="Metin kutusu 15"/>
          <p:cNvSpPr txBox="1"/>
          <p:nvPr/>
        </p:nvSpPr>
        <p:spPr>
          <a:xfrm>
            <a:off x="1326140" y="651594"/>
            <a:ext cx="2366353" cy="630942"/>
          </a:xfrm>
          <a:prstGeom prst="rect">
            <a:avLst/>
          </a:prstGeom>
          <a:noFill/>
        </p:spPr>
        <p:txBody>
          <a:bodyPr wrap="none" rtlCol="0">
            <a:spAutoFit/>
          </a:bodyPr>
          <a:lstStyle/>
          <a:p>
            <a:r>
              <a:rPr lang="tr-TR" sz="3500" b="1" dirty="0">
                <a:solidFill>
                  <a:schemeClr val="accent4"/>
                </a:solidFill>
              </a:rPr>
              <a:t>İLETİŞİM</a:t>
            </a:r>
          </a:p>
        </p:txBody>
      </p:sp>
      <p:pic>
        <p:nvPicPr>
          <p:cNvPr id="1028" name="Picture 4" descr="http://static1.squarespace.com/static/4f5810d9e4b0ebbf0a1507a6/t/55a6e39be4b0e13bc07f93a1/143700060412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9304" y="1541281"/>
            <a:ext cx="1606238" cy="11544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3.ggpht.com/nn0_2f2yehKR7fnMIZ0XrSWbC5Q0VPP7vNmLMV7ndNFinClynZRO4RBTGfbjVOs1fyA=w300"/>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51094" y="1531927"/>
            <a:ext cx="1152128" cy="11731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59304" y="5555773"/>
            <a:ext cx="9268263" cy="1077218"/>
          </a:xfrm>
          <a:prstGeom prst="rect">
            <a:avLst/>
          </a:prstGeom>
        </p:spPr>
        <p:txBody>
          <a:bodyPr wrap="square">
            <a:spAutoFit/>
          </a:bodyPr>
          <a:lstStyle/>
          <a:p>
            <a:r>
              <a:rPr lang="tr-TR" sz="1600" b="1" i="1" dirty="0">
                <a:solidFill>
                  <a:schemeClr val="accent4"/>
                </a:solidFill>
              </a:rPr>
              <a:t>İletişim: Muğla Sıtkı Koçman Üniversitesi  </a:t>
            </a:r>
          </a:p>
          <a:p>
            <a:r>
              <a:rPr lang="tr-TR" sz="1600" b="1" i="1" dirty="0">
                <a:solidFill>
                  <a:schemeClr val="accent4"/>
                </a:solidFill>
              </a:rPr>
              <a:t>48000 Kötekli/Muğla |Tel: + 90 (252) </a:t>
            </a:r>
            <a:r>
              <a:rPr lang="tr-TR" sz="1600" b="1" i="1" dirty="0" smtClean="0">
                <a:solidFill>
                  <a:schemeClr val="accent4"/>
                </a:solidFill>
              </a:rPr>
              <a:t>211 </a:t>
            </a:r>
            <a:r>
              <a:rPr lang="tr-TR" sz="1600" b="1" i="1" dirty="0" smtClean="0">
                <a:solidFill>
                  <a:schemeClr val="accent4"/>
                </a:solidFill>
              </a:rPr>
              <a:t>21 94</a:t>
            </a:r>
            <a:br>
              <a:rPr lang="tr-TR" sz="1600" b="1" i="1" dirty="0" smtClean="0">
                <a:solidFill>
                  <a:schemeClr val="accent4"/>
                </a:solidFill>
              </a:rPr>
            </a:br>
            <a:r>
              <a:rPr lang="tr-TR" sz="1600" b="1" i="1" dirty="0" smtClean="0">
                <a:solidFill>
                  <a:schemeClr val="accent4"/>
                </a:solidFill>
              </a:rPr>
              <a:t>				        22 04</a:t>
            </a:r>
            <a:br>
              <a:rPr lang="tr-TR" sz="1600" b="1" i="1" dirty="0" smtClean="0">
                <a:solidFill>
                  <a:schemeClr val="accent4"/>
                </a:solidFill>
              </a:rPr>
            </a:br>
            <a:r>
              <a:rPr lang="tr-TR" sz="1600" b="1" i="1" dirty="0" smtClean="0">
                <a:solidFill>
                  <a:schemeClr val="accent4"/>
                </a:solidFill>
              </a:rPr>
              <a:t>				        22 50</a:t>
            </a:r>
            <a:endParaRPr lang="tr-TR" sz="1600" b="1" i="1" dirty="0">
              <a:solidFill>
                <a:schemeClr val="accent4"/>
              </a:solidFill>
            </a:endParaRPr>
          </a:p>
        </p:txBody>
      </p:sp>
      <p:pic>
        <p:nvPicPr>
          <p:cNvPr id="5" name="Picture 2" descr="https://cdn.thinglink.me/api/image/662605069589413890/1240/10/scaletowidth"/>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18215" y="2764816"/>
            <a:ext cx="1116020" cy="10310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nstagram ile ilgili görsel sonuc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0429" y="1541281"/>
            <a:ext cx="1153805" cy="1154427"/>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33251" y="4426048"/>
            <a:ext cx="5326966"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Resim 2"/>
          <p:cNvPicPr>
            <a:picLocks noChangeAspect="1"/>
          </p:cNvPicPr>
          <p:nvPr/>
        </p:nvPicPr>
        <p:blipFill>
          <a:blip r:embed="rId8"/>
          <a:stretch>
            <a:fillRect/>
          </a:stretch>
        </p:blipFill>
        <p:spPr>
          <a:xfrm>
            <a:off x="36273" y="0"/>
            <a:ext cx="823031" cy="1335140"/>
          </a:xfrm>
          <a:prstGeom prst="rect">
            <a:avLst/>
          </a:prstGeom>
        </p:spPr>
      </p:pic>
    </p:spTree>
    <p:extLst>
      <p:ext uri="{BB962C8B-B14F-4D97-AF65-F5344CB8AC3E}">
        <p14:creationId xmlns:p14="http://schemas.microsoft.com/office/powerpoint/2010/main" val="2310388870"/>
      </p:ext>
    </p:extLst>
  </p:cSld>
  <p:clrMapOvr>
    <a:masterClrMapping/>
  </p:clrMapOvr>
  <mc:AlternateContent xmlns:mc="http://schemas.openxmlformats.org/markup-compatibility/2006" xmlns:p14="http://schemas.microsoft.com/office/powerpoint/2010/main">
    <mc:Choice Requires="p14">
      <p:transition spd="slow" p14:dur="1500" advClick="0" advTm="5000">
        <p:random/>
      </p:transition>
    </mc:Choice>
    <mc:Fallback xmlns="">
      <p:transition spd="slow" advClick="0" advTm="5000">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4"/>
          <a:stretch>
            <a:fillRect/>
          </a:stretch>
        </p:blipFill>
        <p:spPr>
          <a:xfrm>
            <a:off x="0" y="0"/>
            <a:ext cx="823031" cy="1335140"/>
          </a:xfrm>
          <a:prstGeom prst="rect">
            <a:avLst/>
          </a:prstGeom>
        </p:spPr>
      </p:pic>
      <p:sp>
        <p:nvSpPr>
          <p:cNvPr id="2" name="Unvan 1"/>
          <p:cNvSpPr>
            <a:spLocks noGrp="1"/>
          </p:cNvSpPr>
          <p:nvPr>
            <p:ph type="title"/>
          </p:nvPr>
        </p:nvSpPr>
        <p:spPr>
          <a:xfrm>
            <a:off x="1069848" y="484632"/>
            <a:ext cx="10058400" cy="850508"/>
          </a:xfrm>
        </p:spPr>
        <p:txBody>
          <a:bodyPr>
            <a:normAutofit/>
          </a:bodyPr>
          <a:lstStyle/>
          <a:p>
            <a:r>
              <a:rPr lang="tr-TR" sz="3000" dirty="0" smtClean="0"/>
              <a:t>YÖNETİM VE ORGANİZASYON BÖLÜMÜ</a:t>
            </a:r>
            <a:endParaRPr lang="tr-TR" sz="3000" dirty="0"/>
          </a:p>
        </p:txBody>
      </p:sp>
      <p:sp>
        <p:nvSpPr>
          <p:cNvPr id="3" name="İçerik Yer Tutucusu 2"/>
          <p:cNvSpPr>
            <a:spLocks noGrp="1"/>
          </p:cNvSpPr>
          <p:nvPr>
            <p:ph idx="1"/>
          </p:nvPr>
        </p:nvSpPr>
        <p:spPr>
          <a:xfrm>
            <a:off x="1069848" y="1497496"/>
            <a:ext cx="10058400" cy="5360503"/>
          </a:xfrm>
        </p:spPr>
        <p:txBody>
          <a:bodyPr>
            <a:normAutofit/>
          </a:bodyPr>
          <a:lstStyle/>
          <a:p>
            <a:pPr marL="0" indent="0" algn="just">
              <a:buNone/>
            </a:pPr>
            <a:r>
              <a:rPr lang="tr-TR" sz="2800" b="1" dirty="0">
                <a:solidFill>
                  <a:schemeClr val="accent4"/>
                </a:solidFill>
              </a:rPr>
              <a:t>Yönetim ve Organizasyon Bölümü </a:t>
            </a:r>
            <a:r>
              <a:rPr lang="tr-TR" sz="2800" b="1" dirty="0" smtClean="0">
                <a:solidFill>
                  <a:schemeClr val="accent4"/>
                </a:solidFill>
              </a:rPr>
              <a:t>Tarihçesi ve Genel Bilgiler: </a:t>
            </a:r>
          </a:p>
          <a:p>
            <a:pPr algn="just">
              <a:buFontTx/>
              <a:buChar char="-"/>
            </a:pPr>
            <a:r>
              <a:rPr lang="tr-TR" sz="2500" dirty="0"/>
              <a:t>Yerel Yönetimler programı 2013-2014 eğitim-öğretim </a:t>
            </a:r>
            <a:r>
              <a:rPr lang="tr-TR" sz="2500" dirty="0" smtClean="0"/>
              <a:t>yılında örgün </a:t>
            </a:r>
            <a:r>
              <a:rPr lang="tr-TR" sz="2500" dirty="0"/>
              <a:t>öğretim olarak faaliyete başlamıştır. 2014-2015 eğitim-öğretim yılında da ikinci öğretime öğrenci </a:t>
            </a:r>
            <a:r>
              <a:rPr lang="tr-TR" sz="2500" dirty="0" smtClean="0"/>
              <a:t>alınmaya başlanmıştır. </a:t>
            </a:r>
          </a:p>
          <a:p>
            <a:pPr algn="just">
              <a:buFontTx/>
              <a:buChar char="-"/>
            </a:pPr>
            <a:r>
              <a:rPr lang="tr-TR" sz="2500" dirty="0" smtClean="0"/>
              <a:t>Yerel </a:t>
            </a:r>
            <a:r>
              <a:rPr lang="tr-TR" sz="2500" dirty="0"/>
              <a:t>Yönetimler </a:t>
            </a:r>
            <a:r>
              <a:rPr lang="tr-TR" sz="2500" dirty="0" smtClean="0"/>
              <a:t>programına </a:t>
            </a:r>
            <a:r>
              <a:rPr lang="tr-TR" sz="2500" dirty="0" smtClean="0"/>
              <a:t>50 (</a:t>
            </a:r>
            <a:r>
              <a:rPr lang="tr-TR" sz="2500" dirty="0" smtClean="0"/>
              <a:t>normal </a:t>
            </a:r>
            <a:r>
              <a:rPr lang="tr-TR" sz="2500" dirty="0"/>
              <a:t>öğretim) ve </a:t>
            </a:r>
            <a:r>
              <a:rPr lang="tr-TR" sz="2500" dirty="0" smtClean="0"/>
              <a:t>45 </a:t>
            </a:r>
            <a:r>
              <a:rPr lang="tr-TR" sz="2500" dirty="0"/>
              <a:t>(ikinci öğretim) olmak üzere her yıl </a:t>
            </a:r>
            <a:r>
              <a:rPr lang="tr-TR" sz="2500" dirty="0" smtClean="0"/>
              <a:t>95 öğrenci </a:t>
            </a:r>
            <a:r>
              <a:rPr lang="tr-TR" sz="2500" dirty="0"/>
              <a:t>kayıt </a:t>
            </a:r>
            <a:r>
              <a:rPr lang="tr-TR" sz="2500" dirty="0" smtClean="0"/>
              <a:t>yaptırmaktadır.</a:t>
            </a:r>
          </a:p>
          <a:p>
            <a:pPr algn="just">
              <a:buFontTx/>
              <a:buChar char="-"/>
            </a:pPr>
            <a:r>
              <a:rPr lang="tr-TR" sz="2500" dirty="0" smtClean="0"/>
              <a:t>Bölümümüzde </a:t>
            </a:r>
            <a:r>
              <a:rPr lang="tr-TR" sz="2500" dirty="0"/>
              <a:t>biri doktor olmak üzere </a:t>
            </a:r>
            <a:r>
              <a:rPr lang="tr-TR" sz="2500" dirty="0" smtClean="0"/>
              <a:t>4 </a:t>
            </a:r>
            <a:r>
              <a:rPr lang="tr-TR" sz="2500" dirty="0"/>
              <a:t>Öğretim Görevlisi görev </a:t>
            </a:r>
            <a:r>
              <a:rPr lang="tr-TR" sz="2500" dirty="0" smtClean="0"/>
              <a:t>yapmaktadır.</a:t>
            </a:r>
          </a:p>
          <a:p>
            <a:pPr algn="just">
              <a:buFontTx/>
              <a:buChar char="-"/>
            </a:pPr>
            <a:r>
              <a:rPr lang="tr-TR" sz="2500" dirty="0" smtClean="0"/>
              <a:t>Yerel Yönetimler Programı ön lisans düzeyinde eğitim vermektedir. </a:t>
            </a:r>
            <a:endParaRPr lang="tr-TR" sz="2500" dirty="0"/>
          </a:p>
          <a:p>
            <a:pPr algn="just"/>
            <a:endParaRPr lang="tr-TR" sz="2800" b="1" dirty="0"/>
          </a:p>
        </p:txBody>
      </p:sp>
      <p:pic>
        <p:nvPicPr>
          <p:cNvPr id="5" name="1. yerel yönetimler">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1515" y="5657850"/>
            <a:ext cx="609600" cy="609600"/>
          </a:xfrm>
          <a:prstGeom prst="rect">
            <a:avLst/>
          </a:prstGeom>
        </p:spPr>
      </p:pic>
    </p:spTree>
    <p:extLst>
      <p:ext uri="{BB962C8B-B14F-4D97-AF65-F5344CB8AC3E}">
        <p14:creationId xmlns:p14="http://schemas.microsoft.com/office/powerpoint/2010/main" val="7116882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99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850508"/>
          </a:xfrm>
        </p:spPr>
        <p:txBody>
          <a:bodyPr>
            <a:normAutofit/>
          </a:bodyPr>
          <a:lstStyle/>
          <a:p>
            <a:r>
              <a:rPr lang="tr-TR" sz="3000" dirty="0"/>
              <a:t>YÖNETİM VE ORGANİZASYON BÖLÜMÜ</a:t>
            </a: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1514" y="2146737"/>
            <a:ext cx="4924983" cy="3291159"/>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 name="Resim 3"/>
          <p:cNvPicPr>
            <a:picLocks noChangeAspect="1"/>
          </p:cNvPicPr>
          <p:nvPr/>
        </p:nvPicPr>
        <p:blipFill>
          <a:blip r:embed="rId3"/>
          <a:stretch>
            <a:fillRect/>
          </a:stretch>
        </p:blipFill>
        <p:spPr>
          <a:xfrm>
            <a:off x="0" y="0"/>
            <a:ext cx="823031" cy="1335140"/>
          </a:xfrm>
          <a:prstGeom prst="rect">
            <a:avLst/>
          </a:prstGeom>
        </p:spPr>
      </p:pic>
      <p:pic>
        <p:nvPicPr>
          <p:cNvPr id="12" name="Resi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1271" y="2000020"/>
            <a:ext cx="6310859" cy="3606301"/>
          </a:xfrm>
          <a:prstGeom prst="rect">
            <a:avLst/>
          </a:prstGeom>
          <a:ln w="127000">
            <a:solidFill>
              <a:schemeClr val="tx1"/>
            </a:solidFill>
          </a:ln>
        </p:spPr>
      </p:pic>
    </p:spTree>
    <p:extLst>
      <p:ext uri="{BB962C8B-B14F-4D97-AF65-F5344CB8AC3E}">
        <p14:creationId xmlns:p14="http://schemas.microsoft.com/office/powerpoint/2010/main" val="3184658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850508"/>
          </a:xfrm>
        </p:spPr>
        <p:txBody>
          <a:bodyPr>
            <a:normAutofit/>
          </a:bodyPr>
          <a:lstStyle/>
          <a:p>
            <a:r>
              <a:rPr lang="tr-TR" sz="3000" dirty="0" smtClean="0"/>
              <a:t>YÖNETİM VE ORGANİZASYON BÖLÜMÜ</a:t>
            </a:r>
            <a:endParaRPr lang="tr-TR" sz="3000" dirty="0"/>
          </a:p>
        </p:txBody>
      </p:sp>
      <p:sp>
        <p:nvSpPr>
          <p:cNvPr id="3" name="İçerik Yer Tutucusu 2"/>
          <p:cNvSpPr>
            <a:spLocks noGrp="1"/>
          </p:cNvSpPr>
          <p:nvPr>
            <p:ph idx="1"/>
          </p:nvPr>
        </p:nvSpPr>
        <p:spPr>
          <a:xfrm>
            <a:off x="1069848" y="1335140"/>
            <a:ext cx="10058400" cy="5243081"/>
          </a:xfrm>
        </p:spPr>
        <p:txBody>
          <a:bodyPr>
            <a:normAutofit/>
          </a:bodyPr>
          <a:lstStyle/>
          <a:p>
            <a:pPr marL="0" indent="0" algn="just">
              <a:buNone/>
            </a:pPr>
            <a:r>
              <a:rPr lang="tr-TR" sz="2800" b="1" dirty="0">
                <a:solidFill>
                  <a:schemeClr val="accent4"/>
                </a:solidFill>
              </a:rPr>
              <a:t>Bölümün </a:t>
            </a:r>
            <a:r>
              <a:rPr lang="tr-TR" sz="2800" b="1" dirty="0" smtClean="0">
                <a:solidFill>
                  <a:schemeClr val="accent4"/>
                </a:solidFill>
              </a:rPr>
              <a:t>Amacı ve Temel Çıktısı:</a:t>
            </a:r>
          </a:p>
          <a:p>
            <a:pPr algn="just">
              <a:buFontTx/>
              <a:buChar char="-"/>
            </a:pPr>
            <a:r>
              <a:rPr lang="tr-TR" sz="2500" dirty="0" smtClean="0"/>
              <a:t>Yerel </a:t>
            </a:r>
            <a:r>
              <a:rPr lang="tr-TR" sz="2500" dirty="0"/>
              <a:t>Yönetimler </a:t>
            </a:r>
            <a:r>
              <a:rPr lang="tr-TR" sz="2500" dirty="0" smtClean="0"/>
              <a:t>Programının amacı</a:t>
            </a:r>
            <a:r>
              <a:rPr lang="tr-TR" sz="2500" dirty="0"/>
              <a:t>; Belediyeler, İl Özel İdareleri, Köy Tüzel Kişilikleri, diğer kamu kurum ve kuruluşları ile özel sektör kuruluşlarının etkin ve verimli çalışabilmesi için yetenekli, bilgi birikimine sahip, edindiği bilgileri iş hayatına aktarabilen, analiz yeteneği olan, yaratıcı fikirler üretebilen, etkin ve kaliteli ara eleman yetiştirmektir</a:t>
            </a:r>
            <a:r>
              <a:rPr lang="tr-TR" sz="2500" dirty="0" smtClean="0"/>
              <a:t>.</a:t>
            </a:r>
          </a:p>
          <a:p>
            <a:pPr algn="just">
              <a:buFontTx/>
              <a:buChar char="-"/>
            </a:pPr>
            <a:r>
              <a:rPr lang="tr-TR" sz="2500" dirty="0"/>
              <a:t>Yerel yönetimler ve kamu yönetimi alanındaki teorik bilgileri çalışma hayatında </a:t>
            </a:r>
            <a:r>
              <a:rPr lang="tr-TR" sz="2500" dirty="0" smtClean="0"/>
              <a:t>kullanabilmek, yerel yönetim mevzuatında donanımlı hale gelmek, </a:t>
            </a:r>
            <a:r>
              <a:rPr lang="tr-TR" sz="2500" dirty="0"/>
              <a:t>değişiklikleri takip edip, </a:t>
            </a:r>
            <a:r>
              <a:rPr lang="tr-TR" sz="2500" dirty="0" smtClean="0"/>
              <a:t>kullanabilmek, yerelleşme</a:t>
            </a:r>
            <a:r>
              <a:rPr lang="tr-TR" sz="2500" dirty="0"/>
              <a:t>, yerel demokrasi ve sivil toplum </a:t>
            </a:r>
            <a:r>
              <a:rPr lang="tr-TR" sz="2500" dirty="0" smtClean="0"/>
              <a:t>gibi konularda </a:t>
            </a:r>
            <a:r>
              <a:rPr lang="tr-TR" sz="2500" dirty="0"/>
              <a:t>yetkinlik </a:t>
            </a:r>
            <a:r>
              <a:rPr lang="tr-TR" sz="2500" dirty="0" smtClean="0"/>
              <a:t>kazanmak programın temel çıktıları arasındadır.</a:t>
            </a:r>
          </a:p>
        </p:txBody>
      </p:sp>
      <p:pic>
        <p:nvPicPr>
          <p:cNvPr id="4" name="Resim 3"/>
          <p:cNvPicPr>
            <a:picLocks noChangeAspect="1"/>
          </p:cNvPicPr>
          <p:nvPr/>
        </p:nvPicPr>
        <p:blipFill>
          <a:blip r:embed="rId4"/>
          <a:stretch>
            <a:fillRect/>
          </a:stretch>
        </p:blipFill>
        <p:spPr>
          <a:xfrm>
            <a:off x="0" y="0"/>
            <a:ext cx="823031" cy="1335140"/>
          </a:xfrm>
          <a:prstGeom prst="rect">
            <a:avLst/>
          </a:prstGeom>
        </p:spPr>
      </p:pic>
      <p:pic>
        <p:nvPicPr>
          <p:cNvPr id="6" name="2. yere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4246" y="5810250"/>
            <a:ext cx="609600" cy="609600"/>
          </a:xfrm>
          <a:prstGeom prst="rect">
            <a:avLst/>
          </a:prstGeom>
        </p:spPr>
      </p:pic>
    </p:spTree>
    <p:extLst>
      <p:ext uri="{BB962C8B-B14F-4D97-AF65-F5344CB8AC3E}">
        <p14:creationId xmlns:p14="http://schemas.microsoft.com/office/powerpoint/2010/main" val="16363749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25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850508"/>
          </a:xfrm>
        </p:spPr>
        <p:txBody>
          <a:bodyPr>
            <a:normAutofit/>
          </a:bodyPr>
          <a:lstStyle/>
          <a:p>
            <a:r>
              <a:rPr lang="tr-TR" sz="3000" dirty="0"/>
              <a:t>YÖNETİM VE ORGANİZASYON BÖLÜMÜ</a:t>
            </a:r>
          </a:p>
        </p:txBody>
      </p:sp>
      <p:sp>
        <p:nvSpPr>
          <p:cNvPr id="3" name="İçerik Yer Tutucusu 2"/>
          <p:cNvSpPr>
            <a:spLocks noGrp="1"/>
          </p:cNvSpPr>
          <p:nvPr>
            <p:ph idx="1"/>
          </p:nvPr>
        </p:nvSpPr>
        <p:spPr>
          <a:xfrm>
            <a:off x="1069848" y="1335140"/>
            <a:ext cx="10058400" cy="4837060"/>
          </a:xfrm>
        </p:spPr>
        <p:txBody>
          <a:bodyPr>
            <a:normAutofit/>
          </a:bodyPr>
          <a:lstStyle/>
          <a:p>
            <a:pPr marL="0" indent="0">
              <a:buNone/>
            </a:pPr>
            <a:r>
              <a:rPr lang="tr-TR" sz="2800" b="1" dirty="0" smtClean="0">
                <a:solidFill>
                  <a:schemeClr val="accent4"/>
                </a:solidFill>
              </a:rPr>
              <a:t>Muğla Meslek Yüksekokulu’nun konumu:</a:t>
            </a:r>
            <a:endParaRPr lang="tr-TR" sz="2800" b="1" dirty="0">
              <a:solidFill>
                <a:schemeClr val="accent4"/>
              </a:solidFill>
            </a:endParaRPr>
          </a:p>
        </p:txBody>
      </p:sp>
      <p:pic>
        <p:nvPicPr>
          <p:cNvPr id="4" name="Resim 3"/>
          <p:cNvPicPr>
            <a:picLocks noChangeAspect="1"/>
          </p:cNvPicPr>
          <p:nvPr/>
        </p:nvPicPr>
        <p:blipFill>
          <a:blip r:embed="rId2"/>
          <a:stretch>
            <a:fillRect/>
          </a:stretch>
        </p:blipFill>
        <p:spPr>
          <a:xfrm>
            <a:off x="0" y="0"/>
            <a:ext cx="823031" cy="1335140"/>
          </a:xfrm>
          <a:prstGeom prst="rect">
            <a:avLst/>
          </a:prstGeom>
        </p:spPr>
      </p:pic>
      <p:pic>
        <p:nvPicPr>
          <p:cNvPr id="7" name="Resim 6"/>
          <p:cNvPicPr>
            <a:picLocks noChangeAspect="1"/>
          </p:cNvPicPr>
          <p:nvPr/>
        </p:nvPicPr>
        <p:blipFill>
          <a:blip r:embed="rId3"/>
          <a:stretch>
            <a:fillRect/>
          </a:stretch>
        </p:blipFill>
        <p:spPr>
          <a:xfrm>
            <a:off x="1069848" y="1844872"/>
            <a:ext cx="10058400" cy="4795080"/>
          </a:xfrm>
          <a:prstGeom prst="rect">
            <a:avLst/>
          </a:prstGeom>
        </p:spPr>
      </p:pic>
    </p:spTree>
    <p:extLst>
      <p:ext uri="{BB962C8B-B14F-4D97-AF65-F5344CB8AC3E}">
        <p14:creationId xmlns:p14="http://schemas.microsoft.com/office/powerpoint/2010/main" val="635388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850508"/>
          </a:xfrm>
        </p:spPr>
        <p:txBody>
          <a:bodyPr>
            <a:normAutofit/>
          </a:bodyPr>
          <a:lstStyle/>
          <a:p>
            <a:r>
              <a:rPr lang="tr-TR" sz="3000" dirty="0"/>
              <a:t>YÖNETİM VE ORGANİZASYON BÖLÜMÜ</a:t>
            </a:r>
          </a:p>
        </p:txBody>
      </p:sp>
      <p:sp>
        <p:nvSpPr>
          <p:cNvPr id="3" name="İçerik Yer Tutucusu 2"/>
          <p:cNvSpPr>
            <a:spLocks noGrp="1"/>
          </p:cNvSpPr>
          <p:nvPr>
            <p:ph idx="1"/>
          </p:nvPr>
        </p:nvSpPr>
        <p:spPr>
          <a:xfrm>
            <a:off x="1069848" y="1335140"/>
            <a:ext cx="10058400" cy="5178202"/>
          </a:xfrm>
        </p:spPr>
        <p:txBody>
          <a:bodyPr>
            <a:normAutofit fontScale="92500"/>
          </a:bodyPr>
          <a:lstStyle/>
          <a:p>
            <a:pPr marL="0" indent="0" algn="just">
              <a:buNone/>
            </a:pPr>
            <a:r>
              <a:rPr lang="tr-TR" sz="3000" b="1" dirty="0" smtClean="0">
                <a:solidFill>
                  <a:schemeClr val="accent4"/>
                </a:solidFill>
              </a:rPr>
              <a:t>Yerel Yönetimler Programı </a:t>
            </a:r>
            <a:r>
              <a:rPr lang="tr-TR" sz="3000" b="1" dirty="0">
                <a:solidFill>
                  <a:schemeClr val="accent4"/>
                </a:solidFill>
              </a:rPr>
              <a:t>Ders </a:t>
            </a:r>
            <a:r>
              <a:rPr lang="tr-TR" sz="3000" b="1" dirty="0" smtClean="0">
                <a:solidFill>
                  <a:schemeClr val="accent4"/>
                </a:solidFill>
              </a:rPr>
              <a:t>İçeriği:</a:t>
            </a:r>
          </a:p>
          <a:p>
            <a:pPr algn="just">
              <a:buFontTx/>
              <a:buChar char="-"/>
            </a:pPr>
            <a:r>
              <a:rPr lang="tr-TR" sz="2500" dirty="0" smtClean="0"/>
              <a:t>Öğrencilerimiz iki yılın sonunda 120 AKTS ile mezun olmaya hak kazanır. Mezun olmak için genel not ortalamasının 2.00’nin üzerinde olması gerekmektedir. Genel not ortalaması 2.00’ın altında olan öğrenci, tüm derslerden başarılı olmuşsa bile mezun olmaz. </a:t>
            </a:r>
          </a:p>
          <a:p>
            <a:pPr algn="just">
              <a:buFontTx/>
              <a:buChar char="-"/>
            </a:pPr>
            <a:r>
              <a:rPr lang="tr-TR" sz="2500" dirty="0" smtClean="0"/>
              <a:t>I. Yarıyılda tamamı zorunlu on ders, II. Yarıyılda tamamı zorunlu, biri staj olmak üzere dokuz ders, III. Yarıyılda üç zorunlu beş seçmeli toplamda sekiz ders ve IV. Yarıyılda ise beş zorunlu üç seçmeli olmak üzere toplamda sekiz ders bulunmaktadır.</a:t>
            </a:r>
          </a:p>
          <a:p>
            <a:pPr algn="just">
              <a:buFontTx/>
              <a:buChar char="-"/>
            </a:pPr>
            <a:r>
              <a:rPr lang="tr-TR" sz="2500" dirty="0" smtClean="0"/>
              <a:t>Seçmeli dersler arasında İş ve Sosyal Güvenlik Hukuku, Belediye Hizmetleri, İstatistik, İşletme, Meslek Semineri, Meslek Etiği, Kamu Yönetiminde Çağdaş Yaklaşımlar, Stratejik Yönetim, Türkiye’nin Toplumsal Yapısı, AB ve Türkiye İlişkileri gibi dersler bulunur.  </a:t>
            </a:r>
            <a:endParaRPr lang="tr-TR" sz="2500" dirty="0"/>
          </a:p>
        </p:txBody>
      </p:sp>
      <p:pic>
        <p:nvPicPr>
          <p:cNvPr id="4" name="Resim 3"/>
          <p:cNvPicPr>
            <a:picLocks noChangeAspect="1"/>
          </p:cNvPicPr>
          <p:nvPr/>
        </p:nvPicPr>
        <p:blipFill>
          <a:blip r:embed="rId4"/>
          <a:stretch>
            <a:fillRect/>
          </a:stretch>
        </p:blipFill>
        <p:spPr>
          <a:xfrm>
            <a:off x="0" y="0"/>
            <a:ext cx="823031" cy="1335140"/>
          </a:xfrm>
          <a:prstGeom prst="rect">
            <a:avLst/>
          </a:prstGeom>
        </p:spPr>
      </p:pic>
      <p:pic>
        <p:nvPicPr>
          <p:cNvPr id="5" name="3. yere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8231" y="5734050"/>
            <a:ext cx="609600" cy="609600"/>
          </a:xfrm>
          <a:prstGeom prst="rect">
            <a:avLst/>
          </a:prstGeom>
        </p:spPr>
      </p:pic>
    </p:spTree>
    <p:extLst>
      <p:ext uri="{BB962C8B-B14F-4D97-AF65-F5344CB8AC3E}">
        <p14:creationId xmlns:p14="http://schemas.microsoft.com/office/powerpoint/2010/main" val="24264315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12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850508"/>
          </a:xfrm>
        </p:spPr>
        <p:txBody>
          <a:bodyPr>
            <a:normAutofit/>
          </a:bodyPr>
          <a:lstStyle/>
          <a:p>
            <a:r>
              <a:rPr lang="tr-TR" sz="3000" dirty="0"/>
              <a:t>YÖNETİM VE ORGANİZASYON BÖLÜMÜ</a:t>
            </a:r>
          </a:p>
        </p:txBody>
      </p:sp>
      <p:sp>
        <p:nvSpPr>
          <p:cNvPr id="3" name="İçerik Yer Tutucusu 2"/>
          <p:cNvSpPr>
            <a:spLocks noGrp="1"/>
          </p:cNvSpPr>
          <p:nvPr>
            <p:ph idx="1"/>
          </p:nvPr>
        </p:nvSpPr>
        <p:spPr>
          <a:xfrm>
            <a:off x="1069848" y="1335140"/>
            <a:ext cx="10058400" cy="4291526"/>
          </a:xfrm>
        </p:spPr>
        <p:txBody>
          <a:bodyPr>
            <a:noAutofit/>
          </a:bodyPr>
          <a:lstStyle/>
          <a:p>
            <a:pPr marL="0" indent="0">
              <a:buNone/>
            </a:pPr>
            <a:r>
              <a:rPr lang="tr-TR" sz="2800" b="1" dirty="0" smtClean="0">
                <a:solidFill>
                  <a:schemeClr val="accent4"/>
                </a:solidFill>
              </a:rPr>
              <a:t>Mezunların Niteliği:</a:t>
            </a:r>
          </a:p>
          <a:p>
            <a:pPr marL="0" indent="0">
              <a:buNone/>
            </a:pPr>
            <a:r>
              <a:rPr lang="tr-TR" sz="2400" dirty="0" smtClean="0"/>
              <a:t>Yerel </a:t>
            </a:r>
            <a:r>
              <a:rPr lang="tr-TR" sz="2400" dirty="0"/>
              <a:t>Yönetimler Programından mezun olan öğrenciler, yerel ve merkezi kamu kurum ve kuruluşlarının genel idare hizmetleri sınıfında çalıştırılmak üzere kadrolu veya sözleşmeli olarak iş </a:t>
            </a:r>
            <a:r>
              <a:rPr lang="tr-TR" sz="2400" dirty="0" smtClean="0"/>
              <a:t>olanağı bulmaktadırlar. Özellikle </a:t>
            </a:r>
            <a:r>
              <a:rPr lang="tr-TR" sz="2400" dirty="0" smtClean="0"/>
              <a:t>mesleki </a:t>
            </a:r>
            <a:r>
              <a:rPr lang="tr-TR" sz="2400" dirty="0"/>
              <a:t>uygulama kapsamındaki </a:t>
            </a:r>
            <a:r>
              <a:rPr lang="tr-TR" sz="2400" dirty="0" smtClean="0"/>
              <a:t>zorunlu </a:t>
            </a:r>
            <a:r>
              <a:rPr lang="tr-TR" sz="2400" dirty="0"/>
              <a:t>stajın sonucunda </a:t>
            </a:r>
            <a:r>
              <a:rPr lang="tr-TR" sz="2400" dirty="0" smtClean="0"/>
              <a:t>öğrencilerimizin </a:t>
            </a:r>
            <a:r>
              <a:rPr lang="tr-TR" sz="2400" dirty="0"/>
              <a:t>bu kurumlarda sözleşmeli personel olarak istihdam </a:t>
            </a:r>
            <a:r>
              <a:rPr lang="tr-TR" sz="2400" dirty="0" smtClean="0"/>
              <a:t>edilmesi </a:t>
            </a:r>
            <a:r>
              <a:rPr lang="tr-TR" sz="2400" dirty="0" smtClean="0"/>
              <a:t>mümkündür. Mahalli </a:t>
            </a:r>
            <a:r>
              <a:rPr lang="tr-TR" sz="2400" dirty="0"/>
              <a:t>idareler, merkez ve taşra teşkilatı birimleri dışında çeşitli kamu kurumlarının personel işleri, yazı işleri, halkla ilişkiler, insan kaynakları gibi bölümleri ile başta büro elemanı olarak özel sektörde de öğrencilerimiz istihdam olanağına </a:t>
            </a:r>
            <a:r>
              <a:rPr lang="tr-TR" sz="2400" dirty="0" smtClean="0"/>
              <a:t>sahiptirler. Ayrıca </a:t>
            </a:r>
            <a:r>
              <a:rPr lang="tr-TR" sz="2400" dirty="0"/>
              <a:t>mezun </a:t>
            </a:r>
            <a:r>
              <a:rPr lang="tr-TR" sz="2400" dirty="0" smtClean="0"/>
              <a:t>öğrencilerimizin </a:t>
            </a:r>
            <a:r>
              <a:rPr lang="tr-TR" sz="2400" dirty="0" smtClean="0"/>
              <a:t>Ticaret </a:t>
            </a:r>
            <a:r>
              <a:rPr lang="tr-TR" sz="2400" dirty="0"/>
              <a:t>ve Sanayi Odalarında, İl Özel İdaresi ve Kaymakamlıklarda ilgili birimlerde ve birçok kamu kurum ve kuruluşlarında kamu görevlisi olarak </a:t>
            </a:r>
            <a:r>
              <a:rPr lang="tr-TR" sz="2400" dirty="0" smtClean="0"/>
              <a:t>çalışma imkanı bulunmaktadır</a:t>
            </a:r>
            <a:r>
              <a:rPr lang="tr-TR" sz="2400" dirty="0"/>
              <a:t>.</a:t>
            </a:r>
          </a:p>
        </p:txBody>
      </p:sp>
      <p:pic>
        <p:nvPicPr>
          <p:cNvPr id="5" name="Resim 4"/>
          <p:cNvPicPr>
            <a:picLocks noChangeAspect="1"/>
          </p:cNvPicPr>
          <p:nvPr/>
        </p:nvPicPr>
        <p:blipFill>
          <a:blip r:embed="rId4"/>
          <a:stretch>
            <a:fillRect/>
          </a:stretch>
        </p:blipFill>
        <p:spPr>
          <a:xfrm>
            <a:off x="0" y="0"/>
            <a:ext cx="823031" cy="1335140"/>
          </a:xfrm>
          <a:prstGeom prst="rect">
            <a:avLst/>
          </a:prstGeom>
        </p:spPr>
      </p:pic>
      <p:pic>
        <p:nvPicPr>
          <p:cNvPr id="4" name="4. yerel">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60248" y="5867400"/>
            <a:ext cx="609600" cy="609600"/>
          </a:xfrm>
          <a:prstGeom prst="rect">
            <a:avLst/>
          </a:prstGeom>
        </p:spPr>
      </p:pic>
    </p:spTree>
    <p:extLst>
      <p:ext uri="{BB962C8B-B14F-4D97-AF65-F5344CB8AC3E}">
        <p14:creationId xmlns:p14="http://schemas.microsoft.com/office/powerpoint/2010/main" val="26334684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13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992476"/>
          </a:xfrm>
        </p:spPr>
        <p:txBody>
          <a:bodyPr>
            <a:normAutofit/>
          </a:bodyPr>
          <a:lstStyle/>
          <a:p>
            <a:r>
              <a:rPr lang="tr-TR" sz="3000" dirty="0"/>
              <a:t>YÖNETİM VE ORGANİZASYON BÖLÜMÜ</a:t>
            </a:r>
            <a:endParaRPr lang="tr-TR" sz="3000" dirty="0"/>
          </a:p>
        </p:txBody>
      </p:sp>
      <p:sp>
        <p:nvSpPr>
          <p:cNvPr id="3" name="İçerik Yer Tutucusu 2"/>
          <p:cNvSpPr>
            <a:spLocks noGrp="1"/>
          </p:cNvSpPr>
          <p:nvPr>
            <p:ph idx="1"/>
          </p:nvPr>
        </p:nvSpPr>
        <p:spPr>
          <a:xfrm>
            <a:off x="1069848" y="1335140"/>
            <a:ext cx="10058400" cy="4837060"/>
          </a:xfrm>
        </p:spPr>
        <p:txBody>
          <a:bodyPr>
            <a:normAutofit/>
          </a:bodyPr>
          <a:lstStyle/>
          <a:p>
            <a:pPr marL="0" indent="0" algn="just">
              <a:buNone/>
            </a:pPr>
            <a:r>
              <a:rPr lang="tr-TR" sz="2800" b="1" dirty="0" smtClean="0">
                <a:solidFill>
                  <a:schemeClr val="accent4"/>
                </a:solidFill>
              </a:rPr>
              <a:t>Mezuniyet Sonrası Eğitim Olanakları:</a:t>
            </a:r>
          </a:p>
          <a:p>
            <a:pPr marL="0" indent="0" algn="just">
              <a:buNone/>
            </a:pPr>
            <a:r>
              <a:rPr lang="tr-TR" sz="2500" dirty="0" smtClean="0"/>
              <a:t>Yerel </a:t>
            </a:r>
            <a:r>
              <a:rPr lang="tr-TR" sz="2500" dirty="0" smtClean="0"/>
              <a:t>Yönetimler Programı öğrencileri Dikey Geçiş Sınavı (DGS) </a:t>
            </a:r>
            <a:r>
              <a:rPr lang="tr-TR" sz="2500" dirty="0" smtClean="0"/>
              <a:t>ile:</a:t>
            </a:r>
          </a:p>
          <a:p>
            <a:pPr algn="just">
              <a:buFontTx/>
              <a:buChar char="-"/>
            </a:pPr>
            <a:r>
              <a:rPr lang="tr-TR" sz="2500" dirty="0" smtClean="0"/>
              <a:t>Kamu Yönetimi</a:t>
            </a:r>
          </a:p>
          <a:p>
            <a:pPr algn="just">
              <a:buFontTx/>
              <a:buChar char="-"/>
            </a:pPr>
            <a:r>
              <a:rPr lang="tr-TR" sz="2500" dirty="0" smtClean="0"/>
              <a:t>Siyaset Bilimi</a:t>
            </a:r>
          </a:p>
          <a:p>
            <a:pPr algn="just">
              <a:buFontTx/>
              <a:buChar char="-"/>
            </a:pPr>
            <a:r>
              <a:rPr lang="tr-TR" sz="2500" dirty="0" smtClean="0"/>
              <a:t>Siyaset </a:t>
            </a:r>
            <a:r>
              <a:rPr lang="tr-TR" sz="2500" dirty="0"/>
              <a:t>Bilimi ve Kamu </a:t>
            </a:r>
            <a:r>
              <a:rPr lang="tr-TR" sz="2500" dirty="0" smtClean="0"/>
              <a:t>Yönetimi</a:t>
            </a:r>
          </a:p>
          <a:p>
            <a:pPr algn="just">
              <a:buFontTx/>
              <a:buChar char="-"/>
            </a:pPr>
            <a:r>
              <a:rPr lang="tr-TR" sz="2500" dirty="0" smtClean="0"/>
              <a:t>Siyaset </a:t>
            </a:r>
            <a:r>
              <a:rPr lang="tr-TR" sz="2500" dirty="0"/>
              <a:t>Bilimi ve Uluslararası </a:t>
            </a:r>
            <a:r>
              <a:rPr lang="tr-TR" sz="2500" dirty="0" smtClean="0"/>
              <a:t>İlişkiler</a:t>
            </a:r>
          </a:p>
          <a:p>
            <a:pPr algn="just">
              <a:buFontTx/>
              <a:buChar char="-"/>
            </a:pPr>
            <a:r>
              <a:rPr lang="tr-TR" sz="2500" dirty="0" smtClean="0"/>
              <a:t>Uluslararası İlişkiler</a:t>
            </a:r>
          </a:p>
          <a:p>
            <a:pPr algn="just">
              <a:buFontTx/>
              <a:buChar char="-"/>
            </a:pPr>
            <a:r>
              <a:rPr lang="tr-TR" sz="2500" dirty="0" smtClean="0"/>
              <a:t>Yerel </a:t>
            </a:r>
            <a:r>
              <a:rPr lang="tr-TR" sz="2500" dirty="0" smtClean="0"/>
              <a:t>Yönetimler gibi üniversitelerin lisans programlarına geçiş yapma imkanına sahiptir.</a:t>
            </a:r>
          </a:p>
        </p:txBody>
      </p:sp>
      <p:pic>
        <p:nvPicPr>
          <p:cNvPr id="4" name="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60248" y="5590032"/>
            <a:ext cx="609600" cy="609600"/>
          </a:xfrm>
          <a:prstGeom prst="rect">
            <a:avLst/>
          </a:prstGeom>
        </p:spPr>
      </p:pic>
      <p:pic>
        <p:nvPicPr>
          <p:cNvPr id="5" name="Resim 4"/>
          <p:cNvPicPr>
            <a:picLocks noChangeAspect="1"/>
          </p:cNvPicPr>
          <p:nvPr/>
        </p:nvPicPr>
        <p:blipFill>
          <a:blip r:embed="rId5"/>
          <a:stretch>
            <a:fillRect/>
          </a:stretch>
        </p:blipFill>
        <p:spPr>
          <a:xfrm>
            <a:off x="48732" y="0"/>
            <a:ext cx="823031" cy="1335140"/>
          </a:xfrm>
          <a:prstGeom prst="rect">
            <a:avLst/>
          </a:prstGeom>
        </p:spPr>
      </p:pic>
    </p:spTree>
    <p:extLst>
      <p:ext uri="{BB962C8B-B14F-4D97-AF65-F5344CB8AC3E}">
        <p14:creationId xmlns:p14="http://schemas.microsoft.com/office/powerpoint/2010/main" val="25827732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32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484632"/>
            <a:ext cx="10058400" cy="767393"/>
          </a:xfrm>
        </p:spPr>
        <p:txBody>
          <a:bodyPr>
            <a:normAutofit/>
          </a:bodyPr>
          <a:lstStyle/>
          <a:p>
            <a:r>
              <a:rPr lang="tr-TR" sz="3000" dirty="0"/>
              <a:t>YÖNETİM VE ORGANİZASYON BÖLÜMÜ</a:t>
            </a:r>
          </a:p>
        </p:txBody>
      </p:sp>
      <p:sp>
        <p:nvSpPr>
          <p:cNvPr id="3" name="İçerik Yer Tutucusu 2"/>
          <p:cNvSpPr>
            <a:spLocks noGrp="1"/>
          </p:cNvSpPr>
          <p:nvPr>
            <p:ph idx="1"/>
          </p:nvPr>
        </p:nvSpPr>
        <p:spPr>
          <a:xfrm>
            <a:off x="1069848" y="1335140"/>
            <a:ext cx="10058400" cy="4837060"/>
          </a:xfrm>
        </p:spPr>
        <p:txBody>
          <a:bodyPr>
            <a:normAutofit/>
          </a:bodyPr>
          <a:lstStyle/>
          <a:p>
            <a:pPr marL="0" indent="0">
              <a:buNone/>
            </a:pPr>
            <a:r>
              <a:rPr lang="tr-TR" sz="2800" b="1" dirty="0" smtClean="0">
                <a:solidFill>
                  <a:schemeClr val="accent4"/>
                </a:solidFill>
              </a:rPr>
              <a:t>Mezuniyet Törenlerinden:</a:t>
            </a:r>
            <a:endParaRPr lang="tr-TR" sz="2800" b="1" dirty="0">
              <a:solidFill>
                <a:schemeClr val="accent4"/>
              </a:solidFill>
            </a:endParaRPr>
          </a:p>
        </p:txBody>
      </p:sp>
      <p:pic>
        <p:nvPicPr>
          <p:cNvPr id="4" name="Resim 3"/>
          <p:cNvPicPr>
            <a:picLocks noChangeAspect="1"/>
          </p:cNvPicPr>
          <p:nvPr/>
        </p:nvPicPr>
        <p:blipFill>
          <a:blip r:embed="rId2"/>
          <a:stretch>
            <a:fillRect/>
          </a:stretch>
        </p:blipFill>
        <p:spPr>
          <a:xfrm>
            <a:off x="0" y="0"/>
            <a:ext cx="823031" cy="133514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41" y="2331720"/>
            <a:ext cx="4905131" cy="3678848"/>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0217" y="2331720"/>
            <a:ext cx="5947838" cy="367884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8132994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Wood Type Yazı Tipi">
      <a:dk1>
        <a:sysClr val="windowText" lastClr="000000"/>
      </a:dk1>
      <a:lt1>
        <a:sysClr val="window" lastClr="FFFFFF"/>
      </a:lt1>
      <a:dk2>
        <a:srgbClr val="84ACB6"/>
      </a:dk2>
      <a:lt2>
        <a:srgbClr val="EBE9DD"/>
      </a:lt2>
      <a:accent1>
        <a:srgbClr val="6F8183"/>
      </a:accent1>
      <a:accent2>
        <a:srgbClr val="967E96"/>
      </a:accent2>
      <a:accent3>
        <a:srgbClr val="CCC893"/>
      </a:accent3>
      <a:accent4>
        <a:srgbClr val="A54D74"/>
      </a:accent4>
      <a:accent5>
        <a:srgbClr val="949C6B"/>
      </a:accent5>
      <a:accent6>
        <a:srgbClr val="766A50"/>
      </a:accent6>
      <a:hlink>
        <a:srgbClr val="CC6600"/>
      </a:hlink>
      <a:folHlink>
        <a:srgbClr val="777777"/>
      </a:folHlink>
    </a:clrScheme>
    <a:fontScheme name="Wood Type Yazı Tipi">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Yazı Ti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TM03090434[[fn=Tahta Yazı]]</Template>
  <TotalTime>383</TotalTime>
  <Words>839</Words>
  <Application>Microsoft Office PowerPoint</Application>
  <PresentationFormat>Geniş ekran</PresentationFormat>
  <Paragraphs>62</Paragraphs>
  <Slides>16</Slides>
  <Notes>0</Notes>
  <HiddenSlides>0</HiddenSlides>
  <MMClips>8</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Bookman Old Style</vt:lpstr>
      <vt:lpstr>Century Gothic</vt:lpstr>
      <vt:lpstr>Wingdings</vt:lpstr>
      <vt:lpstr>Wood Type Yazı Tipi</vt:lpstr>
      <vt:lpstr>MUĞLA SITKI KOÇMAN ÜNİVERSİTESİ</vt:lpstr>
      <vt:lpstr>YÖNETİM VE ORGANİZASYON BÖLÜMÜ</vt:lpstr>
      <vt:lpstr>YÖNETİM VE ORGANİZASYON BÖLÜMÜ</vt:lpstr>
      <vt:lpstr>YÖNETİM VE ORGANİZASYON BÖLÜMÜ</vt:lpstr>
      <vt:lpstr>YÖNETİM VE ORGANİZASYON BÖLÜMÜ</vt:lpstr>
      <vt:lpstr>YÖNETİM VE ORGANİZASYON BÖLÜMÜ</vt:lpstr>
      <vt:lpstr>YÖNETİM VE ORGANİZASYON BÖLÜMÜ</vt:lpstr>
      <vt:lpstr>YÖNETİM VE ORGANİZASYON BÖLÜMÜ</vt:lpstr>
      <vt:lpstr>YÖNETİM VE ORGANİZASYON BÖLÜMÜ</vt:lpstr>
      <vt:lpstr>YÖNETİM VE ORGANİZASYON BÖLÜMÜ</vt:lpstr>
      <vt:lpstr>YÖNETİM VE ORGANİZASYON BÖLÜMÜ  Akademik Kadro:</vt:lpstr>
      <vt:lpstr>YÖNETİM VE ORGANİZASYON BÖLÜMÜ</vt:lpstr>
      <vt:lpstr>YÖNETİM VE ORGANİZASYON BÖLÜMÜ</vt:lpstr>
      <vt:lpstr>YÖNETİM VE ORGANİZASYON BÖLÜMÜ</vt:lpstr>
      <vt:lpstr>YÖNETİM VE ORGANİZASYON BÖLÜMÜ</vt:lpstr>
      <vt:lpstr>PowerPoint Sunusu</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MUĞLA SITKI KOÇMAN ÜNİVERSİTESİ</dc:title>
  <dc:creator>HP</dc:creator>
  <cp:lastModifiedBy>Windows Kullanıcısı</cp:lastModifiedBy>
  <cp:revision>28</cp:revision>
  <dcterms:created xsi:type="dcterms:W3CDTF">2020-07-23T09:26:54Z</dcterms:created>
  <dcterms:modified xsi:type="dcterms:W3CDTF">2020-07-24T09:05:02Z</dcterms:modified>
</cp:coreProperties>
</file>